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59" r:id="rId4"/>
    <p:sldId id="270" r:id="rId5"/>
    <p:sldId id="266" r:id="rId6"/>
    <p:sldId id="274" r:id="rId7"/>
    <p:sldId id="269" r:id="rId8"/>
    <p:sldId id="262" r:id="rId9"/>
    <p:sldId id="267" r:id="rId10"/>
    <p:sldId id="275" r:id="rId11"/>
    <p:sldId id="272" r:id="rId1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5"/>
              <c:layout>
                <c:manualLayout>
                  <c:x val="-4.7533942790841346E-2"/>
                  <c:y val="-4.318833438879633E-2"/>
                </c:manualLayout>
              </c:layout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"Развитие градостроительства, строительства и архитектуры"</c:v>
                </c:pt>
                <c:pt idx="1">
                  <c:v>"Развитие энергетики, промышленности и связи"</c:v>
                </c:pt>
                <c:pt idx="2">
                  <c:v>"Развитие образования"</c:v>
                </c:pt>
                <c:pt idx="3">
                  <c:v>"Развитие транспортной системы"</c:v>
                </c:pt>
                <c:pt idx="4">
                  <c:v>"Формирование современной городской среды"</c:v>
                </c:pt>
                <c:pt idx="5">
                  <c:v>"Развитие жилищно-коммунального хозяйства"</c:v>
                </c:pt>
                <c:pt idx="6">
                  <c:v>"Сохранение и развитие культуры"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40.800000000000004</c:v>
                </c:pt>
                <c:pt idx="1">
                  <c:v>7.2</c:v>
                </c:pt>
                <c:pt idx="2">
                  <c:v>19</c:v>
                </c:pt>
                <c:pt idx="3">
                  <c:v>0.2</c:v>
                </c:pt>
                <c:pt idx="4">
                  <c:v>5.7</c:v>
                </c:pt>
                <c:pt idx="5">
                  <c:v>80</c:v>
                </c:pt>
                <c:pt idx="6">
                  <c:v>11.49</c:v>
                </c:pt>
              </c:numCache>
            </c:numRef>
          </c:val>
        </c:ser>
        <c:dLbls>
          <c:showVal val="1"/>
        </c:dLbls>
        <c:axId val="170285312"/>
        <c:axId val="170315776"/>
      </c:barChart>
      <c:catAx>
        <c:axId val="170285312"/>
        <c:scaling>
          <c:orientation val="minMax"/>
        </c:scaling>
        <c:axPos val="l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70315776"/>
        <c:crosses val="autoZero"/>
        <c:auto val="1"/>
        <c:lblAlgn val="ctr"/>
        <c:lblOffset val="100"/>
      </c:catAx>
      <c:valAx>
        <c:axId val="170315776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70285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2585467879005267"/>
          <c:y val="1.687312520831024E-2"/>
          <c:w val="0.55353959575427858"/>
          <c:h val="0.54751779372184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slope"/>
            </a:sp3d>
          </c:spPr>
          <c:dPt>
            <c:idx val="0"/>
            <c:spPr>
              <a:solidFill>
                <a:srgbClr val="00B050">
                  <a:alpha val="40000"/>
                </a:srgbClr>
              </a:solidFill>
              <a:ln w="63500"/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1"/>
            <c:spPr>
              <a:solidFill>
                <a:srgbClr val="FFFF00">
                  <a:alpha val="69804"/>
                </a:srgbClr>
              </a:solidFill>
              <a:ln w="3175" cap="rnd">
                <a:prstDash val="solid"/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2"/>
            <c:spPr>
              <a:solidFill>
                <a:srgbClr val="FF0000">
                  <a:alpha val="50196"/>
                </a:srgbClr>
              </a:solidFill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3"/>
            <c:spPr>
              <a:solidFill>
                <a:srgbClr val="00B0F0">
                  <a:alpha val="69804"/>
                </a:srgbClr>
              </a:solidFill>
              <a:ln w="0"/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Lbls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-6.0054967533032834E-2"/>
                  <c:y val="-0.1039263423146156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Percent val="1"/>
            </c:dLbl>
            <c:dLbl>
              <c:idx val="3"/>
              <c:layout>
                <c:manualLayout>
                  <c:x val="5.0311395644377907E-2"/>
                  <c:y val="-0.1006235464960288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Внебюджетные источники                                                  (6 млрд. 611 млн. руб.)</c:v>
                </c:pt>
                <c:pt idx="1">
                  <c:v>Средства федерального бюджета (2 млрд. 053 млн. руб.)</c:v>
                </c:pt>
                <c:pt idx="2">
                  <c:v>Средства бюджета Ставропольского края                             (117,6 млн. руб.)</c:v>
                </c:pt>
                <c:pt idx="3">
                  <c:v>Средства бюджета города-курорта Кисловодска                       (37,1 млн. руб.)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6611.03</c:v>
                </c:pt>
                <c:pt idx="1">
                  <c:v>2052.7239999999997</c:v>
                </c:pt>
                <c:pt idx="2">
                  <c:v>117.62899999999998</c:v>
                </c:pt>
                <c:pt idx="3">
                  <c:v>37.043000000000006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  <c:spPr>
        <a:scene3d>
          <a:camera prst="orthographicFront"/>
          <a:lightRig rig="threePt" dir="t"/>
        </a:scene3d>
        <a:sp3d>
          <a:bevelT prst="relaxedInset"/>
        </a:sp3d>
      </c:spPr>
    </c:plotArea>
    <c:legend>
      <c:legendPos val="b"/>
      <c:layout>
        <c:manualLayout>
          <c:xMode val="edge"/>
          <c:yMode val="edge"/>
          <c:x val="0"/>
          <c:y val="0.56404894405672101"/>
          <c:w val="0.9298659307851036"/>
          <c:h val="0.41671076951045916"/>
        </c:manualLayout>
      </c:layout>
      <c:spPr>
        <a:ln w="3175"/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5198673082531354E-2"/>
          <c:y val="4.8025871766029245E-2"/>
          <c:w val="0.89161964129483862"/>
          <c:h val="0.852562804649418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инвестиций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3493</c:v>
                </c:pt>
                <c:pt idx="1">
                  <c:v>6285</c:v>
                </c:pt>
                <c:pt idx="2">
                  <c:v>5910</c:v>
                </c:pt>
                <c:pt idx="3">
                  <c:v>8818.4499999999862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внебюджетные инвестиции</c:v>
                </c:pt>
              </c:strCache>
            </c:strRef>
          </c:tx>
          <c:dLbls>
            <c:dLbl>
              <c:idx val="0"/>
              <c:layout>
                <c:manualLayout>
                  <c:x val="3.7037037037037056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935185185185185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009259259259259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4.6296296296296412E-2"/>
                  <c:y val="7.9365079365079413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1468.45</c:v>
                </c:pt>
                <c:pt idx="1">
                  <c:v>3773.9</c:v>
                </c:pt>
                <c:pt idx="2">
                  <c:v>4362.1000000000004</c:v>
                </c:pt>
                <c:pt idx="3">
                  <c:v>6611.1</c:v>
                </c:pt>
              </c:numCache>
            </c:numRef>
          </c:val>
        </c:ser>
        <c:axId val="182524160"/>
        <c:axId val="182575104"/>
      </c:barChart>
      <c:catAx>
        <c:axId val="182524160"/>
        <c:scaling>
          <c:orientation val="minMax"/>
        </c:scaling>
        <c:axPos val="b"/>
        <c:tickLblPos val="nextTo"/>
        <c:crossAx val="182575104"/>
        <c:crosses val="autoZero"/>
        <c:auto val="1"/>
        <c:lblAlgn val="ctr"/>
        <c:lblOffset val="100"/>
      </c:catAx>
      <c:valAx>
        <c:axId val="182575104"/>
        <c:scaling>
          <c:orientation val="minMax"/>
        </c:scaling>
        <c:axPos val="l"/>
        <c:majorGridlines/>
        <c:numFmt formatCode="General" sourceLinked="1"/>
        <c:tickLblPos val="nextTo"/>
        <c:crossAx val="18252416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11335985816390756"/>
          <c:y val="3.1417010373703411E-2"/>
          <c:w val="0.58329120838425352"/>
          <c:h val="0.1435151856018002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5"/>
              <c:layout>
                <c:manualLayout>
                  <c:x val="-4.7533942790841333E-2"/>
                  <c:y val="-4.3188334388796303E-2"/>
                </c:manualLayout>
              </c:layout>
              <c:showVal val="1"/>
            </c:dLbl>
            <c:showVal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расходы, 5,96%</c:v>
                </c:pt>
                <c:pt idx="1">
                  <c:v>Национальная оборона, 0,13%</c:v>
                </c:pt>
                <c:pt idx="2">
                  <c:v>Национальная безопасность, 1,74%</c:v>
                </c:pt>
                <c:pt idx="3">
                  <c:v>Национальная экономика, 5,52%</c:v>
                </c:pt>
                <c:pt idx="4">
                  <c:v>ЖКХ, 18,44%</c:v>
                </c:pt>
                <c:pt idx="5">
                  <c:v>Образование, 37,9%</c:v>
                </c:pt>
                <c:pt idx="6">
                  <c:v>Культура, 2,63%</c:v>
                </c:pt>
                <c:pt idx="7">
                  <c:v>Физкультура и спорт, 6,42%</c:v>
                </c:pt>
                <c:pt idx="8">
                  <c:v>Социальная политика, 20,48%</c:v>
                </c:pt>
                <c:pt idx="9">
                  <c:v>СМИ, 0,1%</c:v>
                </c:pt>
                <c:pt idx="10">
                  <c:v>Обслуживание долга, 0,68%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200.56</c:v>
                </c:pt>
                <c:pt idx="1">
                  <c:v>4.33</c:v>
                </c:pt>
                <c:pt idx="2">
                  <c:v>58.51</c:v>
                </c:pt>
                <c:pt idx="3">
                  <c:v>185.5</c:v>
                </c:pt>
                <c:pt idx="4">
                  <c:v>619.97</c:v>
                </c:pt>
                <c:pt idx="5">
                  <c:v>1273.77</c:v>
                </c:pt>
                <c:pt idx="6">
                  <c:v>88.56</c:v>
                </c:pt>
                <c:pt idx="7">
                  <c:v>216</c:v>
                </c:pt>
                <c:pt idx="8">
                  <c:v>688.54</c:v>
                </c:pt>
                <c:pt idx="9">
                  <c:v>3.42</c:v>
                </c:pt>
                <c:pt idx="10">
                  <c:v>22.84</c:v>
                </c:pt>
              </c:numCache>
            </c:numRef>
          </c:val>
        </c:ser>
        <c:dLbls>
          <c:showVal val="1"/>
        </c:dLbls>
        <c:axId val="170646144"/>
        <c:axId val="170647936"/>
      </c:barChart>
      <c:catAx>
        <c:axId val="170646144"/>
        <c:scaling>
          <c:orientation val="minMax"/>
        </c:scaling>
        <c:axPos val="l"/>
        <c:tickLblPos val="nextTo"/>
        <c:crossAx val="170647936"/>
        <c:crosses val="autoZero"/>
        <c:auto val="1"/>
        <c:lblAlgn val="ctr"/>
        <c:lblOffset val="100"/>
      </c:catAx>
      <c:valAx>
        <c:axId val="170647936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70646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202803810035411"/>
          <c:y val="2.4405423909099055E-2"/>
          <c:w val="0.58956288988434802"/>
          <c:h val="0.541796076708690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slope"/>
            </a:sp3d>
          </c:spPr>
          <c:explosion val="1"/>
          <c:dPt>
            <c:idx val="0"/>
            <c:spPr>
              <a:solidFill>
                <a:srgbClr val="FF0000">
                  <a:alpha val="40000"/>
                </a:srgbClr>
              </a:solidFill>
              <a:ln w="63500"/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1"/>
            <c:spPr>
              <a:solidFill>
                <a:srgbClr val="FFFF00">
                  <a:alpha val="69804"/>
                </a:srgbClr>
              </a:solidFill>
              <a:ln w="3175" cap="rnd">
                <a:prstDash val="solid"/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2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Lbls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</c:dLbl>
            <c:numFmt formatCode="0.0%" sourceLinked="0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 (708,55 млн. руб., 73,57% к плановым значениям)</c:v>
                </c:pt>
                <c:pt idx="1">
                  <c:v>Безвозмездные поступления ( 1 млрд. 451,5 млн. руб., 95,02% к плановым значениям)</c:v>
                </c:pt>
                <c:pt idx="2">
                  <c:v>Субвенции (1 млрд. 43,24 млн. руб., 99,98% к плановым значениям)             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708548.08</c:v>
                </c:pt>
                <c:pt idx="1">
                  <c:v>1451532.03</c:v>
                </c:pt>
                <c:pt idx="2">
                  <c:v>1043239.47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  <c:spPr>
        <a:scene3d>
          <a:camera prst="orthographicFront"/>
          <a:lightRig rig="threePt" dir="t"/>
        </a:scene3d>
        <a:sp3d>
          <a:bevelT prst="relaxedInset"/>
        </a:sp3d>
      </c:spPr>
    </c:plotArea>
    <c:legend>
      <c:legendPos val="b"/>
      <c:layout>
        <c:manualLayout>
          <c:xMode val="edge"/>
          <c:yMode val="edge"/>
          <c:x val="5.1903379024341903E-2"/>
          <c:y val="0.54203555262373115"/>
          <c:w val="0.89619304211310591"/>
          <c:h val="0.44276452171664582"/>
        </c:manualLayout>
      </c:layout>
      <c:spPr>
        <a:ln w="114300"/>
      </c:spPr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1347378586215136E-2"/>
          <c:y val="5.5430349008840314E-2"/>
          <c:w val="0.93002751316179011"/>
          <c:h val="0.7917747234434273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0.10654901404909288"/>
                  <c:y val="-0.28244282381322733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7.156277062998781E-2"/>
                  <c:y val="-0.37230724363959583"/>
                </c:manualLayout>
              </c:layout>
              <c:dLblPos val="r"/>
              <c:showVal val="1"/>
            </c:dLbl>
            <c:dLblPos val="t"/>
            <c:showVal val="1"/>
          </c:dLbls>
          <c:cat>
            <c:numRef>
              <c:f>Лист1!$A$2:$A$4</c:f>
              <c:numCache>
                <c:formatCode>dd/mm/yyyy</c:formatCode>
                <c:ptCount val="3"/>
                <c:pt idx="0">
                  <c:v>43101</c:v>
                </c:pt>
                <c:pt idx="1">
                  <c:v>43466</c:v>
                </c:pt>
                <c:pt idx="2">
                  <c:v>43831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136386</c:v>
                </c:pt>
                <c:pt idx="1">
                  <c:v>135854</c:v>
                </c:pt>
                <c:pt idx="2">
                  <c:v>135537</c:v>
                </c:pt>
              </c:numCache>
            </c:numRef>
          </c:val>
        </c:ser>
        <c:marker val="1"/>
        <c:axId val="169853696"/>
        <c:axId val="169855232"/>
      </c:lineChart>
      <c:dateAx>
        <c:axId val="169853696"/>
        <c:scaling>
          <c:orientation val="minMax"/>
        </c:scaling>
        <c:axPos val="b"/>
        <c:numFmt formatCode="dd/mm/yyyy" sourceLinked="1"/>
        <c:tickLblPos val="nextTo"/>
        <c:crossAx val="169855232"/>
        <c:crosses val="autoZero"/>
        <c:auto val="1"/>
        <c:lblOffset val="100"/>
        <c:baseTimeUnit val="years"/>
      </c:dateAx>
      <c:valAx>
        <c:axId val="16985523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69853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4110459312129082E-2"/>
          <c:w val="0.84267735089834472"/>
          <c:h val="0.834692615025260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FF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Моложе трудоспособного возраста (17,4%)</c:v>
                </c:pt>
                <c:pt idx="1">
                  <c:v>Трудоспособного возраста (56,5%)</c:v>
                </c:pt>
                <c:pt idx="2">
                  <c:v>Старше трудоспособного возраста (26,1%)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23.6</c:v>
                </c:pt>
                <c:pt idx="1">
                  <c:v>76.8</c:v>
                </c:pt>
                <c:pt idx="2">
                  <c:v>35.4</c:v>
                </c:pt>
              </c:numCache>
            </c:numRef>
          </c:val>
        </c:ser>
        <c:axId val="179426816"/>
        <c:axId val="179428352"/>
      </c:barChart>
      <c:catAx>
        <c:axId val="1794268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79428352"/>
        <c:crosses val="autoZero"/>
        <c:auto val="1"/>
        <c:lblAlgn val="ctr"/>
        <c:lblOffset val="100"/>
      </c:catAx>
      <c:valAx>
        <c:axId val="1794283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7942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272527171743727E-3"/>
          <c:y val="0"/>
          <c:w val="0.83527077790504001"/>
          <c:h val="0.688694045940664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зарегистрированной безработицы, %</c:v>
                </c:pt>
              </c:strCache>
            </c:strRef>
          </c:tx>
          <c:spPr>
            <a:ln w="19050">
              <a:solidFill>
                <a:srgbClr val="3333CC"/>
              </a:solidFill>
            </a:ln>
          </c:spPr>
          <c:marker>
            <c:symbol val="circle"/>
            <c:size val="11"/>
            <c:spPr>
              <a:solidFill>
                <a:srgbClr val="3333CC"/>
              </a:solidFill>
              <a:ln>
                <a:solidFill>
                  <a:srgbClr val="3333CC"/>
                </a:solidFill>
              </a:ln>
            </c:spPr>
          </c:marker>
          <c:dLbls>
            <c:dLbl>
              <c:idx val="0"/>
              <c:layout>
                <c:manualLayout>
                  <c:x val="-0.10518138119839696"/>
                  <c:y val="1.6880649737042071E-2"/>
                </c:manualLayout>
              </c:layout>
              <c:dLblPos val="r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0.53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Коэффициент напряженности на рынке труда, ед.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square"/>
            <c:size val="1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0.27</c:v>
                </c:pt>
                <c:pt idx="1">
                  <c:v>0.23</c:v>
                </c:pt>
                <c:pt idx="2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  <c:marker val="1"/>
        <c:axId val="173074304"/>
        <c:axId val="173075840"/>
      </c:lineChart>
      <c:catAx>
        <c:axId val="173074304"/>
        <c:scaling>
          <c:orientation val="minMax"/>
        </c:scaling>
        <c:axPos val="b"/>
        <c:numFmt formatCode="@" sourceLinked="0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73075840"/>
        <c:crosses val="autoZero"/>
        <c:auto val="1"/>
        <c:lblAlgn val="ctr"/>
        <c:lblOffset val="100"/>
      </c:catAx>
      <c:valAx>
        <c:axId val="17307584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73074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97374080942577"/>
          <c:w val="0.86895434473642341"/>
          <c:h val="0.1259475442899507"/>
        </c:manualLayout>
      </c:layout>
      <c:txPr>
        <a:bodyPr rot="0" vert="horz"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Pos val="t"/>
            <c:showVal val="1"/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29011</c:v>
                </c:pt>
                <c:pt idx="1">
                  <c:v>31491</c:v>
                </c:pt>
                <c:pt idx="2">
                  <c:v>33125</c:v>
                </c:pt>
              </c:numCache>
            </c:numRef>
          </c:val>
        </c:ser>
        <c:marker val="1"/>
        <c:axId val="179544064"/>
        <c:axId val="179545600"/>
      </c:lineChart>
      <c:catAx>
        <c:axId val="179544064"/>
        <c:scaling>
          <c:orientation val="minMax"/>
        </c:scaling>
        <c:axPos val="b"/>
        <c:numFmt formatCode="@" sourceLinked="1"/>
        <c:tickLblPos val="nextTo"/>
        <c:crossAx val="179545600"/>
        <c:crosses val="autoZero"/>
        <c:auto val="1"/>
        <c:lblAlgn val="ctr"/>
        <c:lblOffset val="100"/>
      </c:catAx>
      <c:valAx>
        <c:axId val="17954560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79544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7860608080583668E-3"/>
          <c:y val="0"/>
          <c:w val="0.99121404421999459"/>
          <c:h val="0.844071652582726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Ведомственные санатории                                                                   (включая пансионаты, клиники, детский лагерь)</c:v>
                </c:pt>
              </c:strCache>
            </c:strRef>
          </c:tx>
          <c:spPr>
            <a:ln w="38100"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8.0982533071761217E-2"/>
                  <c:y val="-9.079430025051923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9328898955479241E-2"/>
                  <c:y val="7.819895013861130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8.1784823395312563E-3"/>
                  <c:y val="-8.677870341415765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162674009004658E-2"/>
                  <c:y val="-8.744804275339150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b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spPr>
              <a:noFill/>
            </c:spPr>
            <c:dLblPos val="t"/>
            <c:showVal val="1"/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7368</c:v>
                </c:pt>
                <c:pt idx="1">
                  <c:v>9340</c:v>
                </c:pt>
                <c:pt idx="2">
                  <c:v>9474</c:v>
                </c:pt>
              </c:numCache>
            </c:numRef>
          </c:val>
        </c:ser>
        <c:marker val="1"/>
        <c:axId val="172973056"/>
        <c:axId val="172991232"/>
      </c:lineChart>
      <c:catAx>
        <c:axId val="172973056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72991232"/>
        <c:crosses val="autoZero"/>
        <c:auto val="1"/>
        <c:lblAlgn val="ctr"/>
        <c:lblOffset val="100"/>
      </c:catAx>
      <c:valAx>
        <c:axId val="172991232"/>
        <c:scaling>
          <c:orientation val="minMax"/>
          <c:min val="5500"/>
        </c:scaling>
        <c:axPos val="l"/>
        <c:majorGridlines/>
        <c:numFmt formatCode="General" sourceLinked="1"/>
        <c:tickLblPos val="none"/>
        <c:crossAx val="172973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7858409234744007E-3"/>
          <c:y val="0"/>
          <c:w val="0.99121404421999459"/>
          <c:h val="0.7940900085175729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Ведомственные санатории                                                                   (включая пансионаты, клиники, детский лагерь)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</c:spPr>
          </c:marker>
          <c:dLbls>
            <c:dLbl>
              <c:idx val="2"/>
              <c:layout>
                <c:manualLayout>
                  <c:x val="-6.1642992832544416E-2"/>
                  <c:y val="0.10034706791837944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7.5604776842242913E-2"/>
                  <c:y val="-0.15140756421501603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0.12250441022750549"/>
                  <c:y val="-1.70941798025207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dLblPos val="t"/>
            <c:showVal val="1"/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318.7</c:v>
                </c:pt>
                <c:pt idx="1">
                  <c:v>338.1</c:v>
                </c:pt>
                <c:pt idx="2">
                  <c:v>382.1</c:v>
                </c:pt>
              </c:numCache>
            </c:numRef>
          </c:val>
        </c:ser>
        <c:marker val="1"/>
        <c:axId val="179935872"/>
        <c:axId val="179949952"/>
      </c:lineChart>
      <c:catAx>
        <c:axId val="179935872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79949952"/>
        <c:crosses val="autoZero"/>
        <c:auto val="1"/>
        <c:lblAlgn val="ctr"/>
        <c:lblOffset val="100"/>
      </c:catAx>
      <c:valAx>
        <c:axId val="179949952"/>
        <c:scaling>
          <c:orientation val="minMax"/>
          <c:min val="250"/>
        </c:scaling>
        <c:axPos val="l"/>
        <c:majorGridlines/>
        <c:numFmt formatCode="General" sourceLinked="1"/>
        <c:tickLblPos val="none"/>
        <c:crossAx val="1799358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AA7B2-7AFB-4248-BB7A-5CEBBF839672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</dgm:pt>
    <dgm:pt modelId="{1717E7A4-2D9C-4067-85CF-D17D052C64D8}">
      <dgm:prSet phldrT="[Текст]" custT="1"/>
      <dgm:spPr>
        <a:xfrm>
          <a:off x="1800208" y="1160726"/>
          <a:ext cx="2629048" cy="40082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ts val="168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 детский </a:t>
          </a:r>
        </a:p>
        <a:p>
          <a:pPr marL="0" marR="0" indent="0" defTabSz="914400" eaLnBrk="1" fontAlgn="auto" latinLnBrk="0" hangingPunct="1">
            <a:lnSpc>
              <a:spcPts val="168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оздоровительный лагерь. </a:t>
          </a:r>
        </a:p>
        <a:p>
          <a:pPr marL="0" marR="0" indent="0" defTabSz="914400" eaLnBrk="1" fontAlgn="auto" latinLnBrk="0" hangingPunct="1">
            <a:lnSpc>
              <a:spcPts val="168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230 коечных мест</a:t>
          </a:r>
        </a:p>
      </dgm:t>
    </dgm:pt>
    <dgm:pt modelId="{36C77D79-9F0B-407F-BF5F-79DB59141CDE}" type="parTrans" cxnId="{248B4A94-C84A-481C-B8DD-9877AC84843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553D48D-8C2A-450E-A8CE-8459C966B0D7}" type="sibTrans" cxnId="{248B4A94-C84A-481C-B8DD-9877AC84843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6679219-13AE-44E9-AA82-F984CB5B4809}">
      <dgm:prSet phldrT="[Текст]" custT="1"/>
      <dgm:spPr>
        <a:xfrm>
          <a:off x="1800208" y="1711669"/>
          <a:ext cx="2629188" cy="81225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ts val="168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14 пансионатов.</a:t>
          </a:r>
        </a:p>
        <a:p>
          <a:pPr>
            <a:lnSpc>
              <a:spcPts val="168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508 коечных мест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50B39B0-B5DC-446F-86AC-4BB79ED6BEF1}" type="parTrans" cxnId="{9705E1EF-D2FF-43B6-A5C0-C67674EEF95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DFC5F2A-BE79-40B3-9968-DA5DFA9895F0}" type="sibTrans" cxnId="{9705E1EF-D2FF-43B6-A5C0-C67674EEF95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228ABF0-1FA0-45F4-9A72-BA071D81DC10}">
      <dgm:prSet phldrT="[Текст]" custT="1"/>
      <dgm:spPr>
        <a:xfrm>
          <a:off x="1800208" y="2633592"/>
          <a:ext cx="2700285" cy="83555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ts val="168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40 санаториев.</a:t>
          </a:r>
        </a:p>
        <a:p>
          <a:pPr defTabSz="622300">
            <a:lnSpc>
              <a:spcPts val="168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11 881 коечное место</a:t>
          </a:r>
        </a:p>
      </dgm:t>
    </dgm:pt>
    <dgm:pt modelId="{DBEFEE13-9A3C-43F6-A651-20AF31786D2E}" type="parTrans" cxnId="{D4E54780-D27E-4DA0-A235-6C37D7F8175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6AD2C47-F97D-437D-B431-9BE22960AF8E}" type="sibTrans" cxnId="{D4E54780-D27E-4DA0-A235-6C37D7F8175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7C2B0E6-DE3B-4B37-877D-B39A7AFE2F1C}">
      <dgm:prSet phldrT="[Текст]" custT="1"/>
      <dgm:spPr>
        <a:xfrm>
          <a:off x="1800197" y="414100"/>
          <a:ext cx="2628790" cy="62893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ts val="168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 клиника.</a:t>
          </a:r>
        </a:p>
        <a:p>
          <a:pPr>
            <a:lnSpc>
              <a:spcPts val="168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130 коечных мест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BE6E960-E5E4-49FE-9D92-A78AEE2C7D00}" type="parTrans" cxnId="{BB49190F-905A-416E-BE59-8410D0B8EBE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5B2CDF5-4186-4974-A6F1-1BDC2794D620}" type="sibTrans" cxnId="{BB49190F-905A-416E-BE59-8410D0B8EBE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D070DB9-B368-4698-BA6F-1EA8BD43CFC8}">
      <dgm:prSet phldrT="[Текст]" custT="1"/>
      <dgm:spPr>
        <a:xfrm>
          <a:off x="1800208" y="1711669"/>
          <a:ext cx="2629188" cy="812253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73 гостиницы.</a:t>
          </a:r>
        </a:p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2 584 коечных места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1FC530E-03D3-43D3-9833-243A9996D994}" type="parTrans" cxnId="{A63EBE94-F4FE-4842-A19E-A031E734E8FE}">
      <dgm:prSet/>
      <dgm:spPr/>
      <dgm:t>
        <a:bodyPr/>
        <a:lstStyle/>
        <a:p>
          <a:endParaRPr lang="ru-RU"/>
        </a:p>
      </dgm:t>
    </dgm:pt>
    <dgm:pt modelId="{59865FCF-1B98-47A8-B57E-728ED8649E07}" type="sibTrans" cxnId="{A63EBE94-F4FE-4842-A19E-A031E734E8FE}">
      <dgm:prSet/>
      <dgm:spPr/>
      <dgm:t>
        <a:bodyPr/>
        <a:lstStyle/>
        <a:p>
          <a:endParaRPr lang="ru-RU"/>
        </a:p>
      </dgm:t>
    </dgm:pt>
    <dgm:pt modelId="{F3D70BE6-3DBA-4AF2-8FC0-9A41761F4519}" type="pres">
      <dgm:prSet presAssocID="{C18AA7B2-7AFB-4248-BB7A-5CEBBF839672}" presName="compositeShape" presStyleCnt="0">
        <dgm:presLayoutVars>
          <dgm:dir/>
          <dgm:resizeHandles/>
        </dgm:presLayoutVars>
      </dgm:prSet>
      <dgm:spPr/>
    </dgm:pt>
    <dgm:pt modelId="{6CFD4181-1136-48FA-B0A1-E37674C650D7}" type="pres">
      <dgm:prSet presAssocID="{C18AA7B2-7AFB-4248-BB7A-5CEBBF839672}" presName="pyramid" presStyleLbl="node1" presStyleIdx="0" presStyleCnt="1" custLinFactNeighborX="-899" custLinFactNeighborY="290"/>
      <dgm:spPr>
        <a:xfrm>
          <a:off x="161767" y="0"/>
          <a:ext cx="3600399" cy="3600399"/>
        </a:xfrm>
        <a:prstGeom prst="triangl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A672DEAB-1668-4B44-93AE-0BD613A08FBF}" type="pres">
      <dgm:prSet presAssocID="{C18AA7B2-7AFB-4248-BB7A-5CEBBF839672}" presName="theList" presStyleCnt="0"/>
      <dgm:spPr/>
    </dgm:pt>
    <dgm:pt modelId="{635B8CA1-A282-4867-8AB5-71AA4E218298}" type="pres">
      <dgm:prSet presAssocID="{E7C2B0E6-DE3B-4B37-877D-B39A7AFE2F1C}" presName="aNode" presStyleLbl="fgAcc1" presStyleIdx="0" presStyleCnt="5" custScaleX="112329" custScaleY="156909" custLinFactY="-17397" custLinFactNeighborX="681" custLinFactNeighborY="-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F64DDDB-D3E3-4B7A-8FFC-ECA8DA6929FB}" type="pres">
      <dgm:prSet presAssocID="{E7C2B0E6-DE3B-4B37-877D-B39A7AFE2F1C}" presName="aSpace" presStyleCnt="0"/>
      <dgm:spPr/>
    </dgm:pt>
    <dgm:pt modelId="{C6139088-F7B1-4270-9407-64535D808B99}" type="pres">
      <dgm:prSet presAssocID="{1717E7A4-2D9C-4067-85CF-D17D052C64D8}" presName="aNode" presStyleLbl="fgAcc1" presStyleIdx="1" presStyleCnt="5" custScaleX="112340" custScaleY="145090" custLinFactNeighborX="676" custLinFactNeighborY="-1679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89D1A59-ADF2-4F29-AAB6-9A84E1122A7F}" type="pres">
      <dgm:prSet presAssocID="{1717E7A4-2D9C-4067-85CF-D17D052C64D8}" presName="aSpace" presStyleCnt="0"/>
      <dgm:spPr/>
    </dgm:pt>
    <dgm:pt modelId="{DA269791-896B-4ADC-AEF6-B3FE7E56F44B}" type="pres">
      <dgm:prSet presAssocID="{76679219-13AE-44E9-AA82-F984CB5B4809}" presName="aNode" presStyleLbl="fgAcc1" presStyleIdx="2" presStyleCnt="5" custScaleX="112346" custScaleY="164451" custLinFactY="24223" custLinFactNeighborX="-2520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4F34A15-2807-4556-9D01-3B0FAAB48AFD}" type="pres">
      <dgm:prSet presAssocID="{76679219-13AE-44E9-AA82-F984CB5B4809}" presName="aSpace" presStyleCnt="0"/>
      <dgm:spPr/>
    </dgm:pt>
    <dgm:pt modelId="{8E7F3873-765A-4D42-92A5-322A661669F8}" type="pres">
      <dgm:prSet presAssocID="{9D070DB9-B368-4698-BA6F-1EA8BD43CFC8}" presName="aNode" presStyleLbl="fgAcc1" presStyleIdx="3" presStyleCnt="5" custScaleX="109028" custScaleY="132355" custLinFactY="60595" custLinFactNeighborX="-1055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3B71335-82AC-4764-9B1E-CD0D5AD37AEC}" type="pres">
      <dgm:prSet presAssocID="{9D070DB9-B368-4698-BA6F-1EA8BD43CFC8}" presName="aSpace" presStyleCnt="0"/>
      <dgm:spPr/>
    </dgm:pt>
    <dgm:pt modelId="{1C9BEB13-F4F4-4390-A0C9-CE52B191C9A8}" type="pres">
      <dgm:prSet presAssocID="{8228ABF0-1FA0-45F4-9A72-BA071D81DC10}" presName="aNode" presStyleLbl="fgAcc1" presStyleIdx="4" presStyleCnt="5" custScaleX="109249" custScaleY="122917" custLinFactY="84335" custLinFactNeighborX="-1166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004FE-14F4-4E6D-B0C9-DEC6689B61E1}" type="pres">
      <dgm:prSet presAssocID="{8228ABF0-1FA0-45F4-9A72-BA071D81DC10}" presName="aSpace" presStyleCnt="0"/>
      <dgm:spPr/>
    </dgm:pt>
  </dgm:ptLst>
  <dgm:cxnLst>
    <dgm:cxn modelId="{BB49190F-905A-416E-BE59-8410D0B8EBEF}" srcId="{C18AA7B2-7AFB-4248-BB7A-5CEBBF839672}" destId="{E7C2B0E6-DE3B-4B37-877D-B39A7AFE2F1C}" srcOrd="0" destOrd="0" parTransId="{EBE6E960-E5E4-49FE-9D92-A78AEE2C7D00}" sibTransId="{05B2CDF5-4186-4974-A6F1-1BDC2794D620}"/>
    <dgm:cxn modelId="{99F30A73-BD20-485B-B314-081DFB5ACD18}" type="presOf" srcId="{C18AA7B2-7AFB-4248-BB7A-5CEBBF839672}" destId="{F3D70BE6-3DBA-4AF2-8FC0-9A41761F4519}" srcOrd="0" destOrd="0" presId="urn:microsoft.com/office/officeart/2005/8/layout/pyramid2"/>
    <dgm:cxn modelId="{86892D4C-7016-403E-9471-21B847D2ACFD}" type="presOf" srcId="{8228ABF0-1FA0-45F4-9A72-BA071D81DC10}" destId="{1C9BEB13-F4F4-4390-A0C9-CE52B191C9A8}" srcOrd="0" destOrd="0" presId="urn:microsoft.com/office/officeart/2005/8/layout/pyramid2"/>
    <dgm:cxn modelId="{293A9A7A-BF31-4B93-8F3D-1B1EE5FD0ACB}" type="presOf" srcId="{9D070DB9-B368-4698-BA6F-1EA8BD43CFC8}" destId="{8E7F3873-765A-4D42-92A5-322A661669F8}" srcOrd="0" destOrd="0" presId="urn:microsoft.com/office/officeart/2005/8/layout/pyramid2"/>
    <dgm:cxn modelId="{D4E54780-D27E-4DA0-A235-6C37D7F8175D}" srcId="{C18AA7B2-7AFB-4248-BB7A-5CEBBF839672}" destId="{8228ABF0-1FA0-45F4-9A72-BA071D81DC10}" srcOrd="4" destOrd="0" parTransId="{DBEFEE13-9A3C-43F6-A651-20AF31786D2E}" sibTransId="{C6AD2C47-F97D-437D-B431-9BE22960AF8E}"/>
    <dgm:cxn modelId="{A63EBE94-F4FE-4842-A19E-A031E734E8FE}" srcId="{C18AA7B2-7AFB-4248-BB7A-5CEBBF839672}" destId="{9D070DB9-B368-4698-BA6F-1EA8BD43CFC8}" srcOrd="3" destOrd="0" parTransId="{11FC530E-03D3-43D3-9833-243A9996D994}" sibTransId="{59865FCF-1B98-47A8-B57E-728ED8649E07}"/>
    <dgm:cxn modelId="{404C0FC5-E97F-4297-9BE6-567F0B8C75A1}" type="presOf" srcId="{1717E7A4-2D9C-4067-85CF-D17D052C64D8}" destId="{C6139088-F7B1-4270-9407-64535D808B99}" srcOrd="0" destOrd="0" presId="urn:microsoft.com/office/officeart/2005/8/layout/pyramid2"/>
    <dgm:cxn modelId="{E94F0F77-7D30-499A-B4D3-77E4977ABA91}" type="presOf" srcId="{E7C2B0E6-DE3B-4B37-877D-B39A7AFE2F1C}" destId="{635B8CA1-A282-4867-8AB5-71AA4E218298}" srcOrd="0" destOrd="0" presId="urn:microsoft.com/office/officeart/2005/8/layout/pyramid2"/>
    <dgm:cxn modelId="{36310383-4474-4465-AEF0-0C3752B76A10}" type="presOf" srcId="{76679219-13AE-44E9-AA82-F984CB5B4809}" destId="{DA269791-896B-4ADC-AEF6-B3FE7E56F44B}" srcOrd="0" destOrd="0" presId="urn:microsoft.com/office/officeart/2005/8/layout/pyramid2"/>
    <dgm:cxn modelId="{248B4A94-C84A-481C-B8DD-9877AC84843D}" srcId="{C18AA7B2-7AFB-4248-BB7A-5CEBBF839672}" destId="{1717E7A4-2D9C-4067-85CF-D17D052C64D8}" srcOrd="1" destOrd="0" parTransId="{36C77D79-9F0B-407F-BF5F-79DB59141CDE}" sibTransId="{5553D48D-8C2A-450E-A8CE-8459C966B0D7}"/>
    <dgm:cxn modelId="{9705E1EF-D2FF-43B6-A5C0-C67674EEF95F}" srcId="{C18AA7B2-7AFB-4248-BB7A-5CEBBF839672}" destId="{76679219-13AE-44E9-AA82-F984CB5B4809}" srcOrd="2" destOrd="0" parTransId="{950B39B0-B5DC-446F-86AC-4BB79ED6BEF1}" sibTransId="{EDFC5F2A-BE79-40B3-9968-DA5DFA9895F0}"/>
    <dgm:cxn modelId="{163EE305-5358-4C1E-BA4D-BA4818A3A571}" type="presParOf" srcId="{F3D70BE6-3DBA-4AF2-8FC0-9A41761F4519}" destId="{6CFD4181-1136-48FA-B0A1-E37674C650D7}" srcOrd="0" destOrd="0" presId="urn:microsoft.com/office/officeart/2005/8/layout/pyramid2"/>
    <dgm:cxn modelId="{BB70C23C-5AE0-40FE-87D7-4F79520AE8BC}" type="presParOf" srcId="{F3D70BE6-3DBA-4AF2-8FC0-9A41761F4519}" destId="{A672DEAB-1668-4B44-93AE-0BD613A08FBF}" srcOrd="1" destOrd="0" presId="urn:microsoft.com/office/officeart/2005/8/layout/pyramid2"/>
    <dgm:cxn modelId="{B281554F-5D1D-4FA5-876E-B199CF382CEA}" type="presParOf" srcId="{A672DEAB-1668-4B44-93AE-0BD613A08FBF}" destId="{635B8CA1-A282-4867-8AB5-71AA4E218298}" srcOrd="0" destOrd="0" presId="urn:microsoft.com/office/officeart/2005/8/layout/pyramid2"/>
    <dgm:cxn modelId="{7FBEC54E-9F2E-4AF2-A90D-BC60D53BD3FE}" type="presParOf" srcId="{A672DEAB-1668-4B44-93AE-0BD613A08FBF}" destId="{BF64DDDB-D3E3-4B7A-8FFC-ECA8DA6929FB}" srcOrd="1" destOrd="0" presId="urn:microsoft.com/office/officeart/2005/8/layout/pyramid2"/>
    <dgm:cxn modelId="{68FB1AB3-9A4E-4C2B-A05B-D1259BC3360D}" type="presParOf" srcId="{A672DEAB-1668-4B44-93AE-0BD613A08FBF}" destId="{C6139088-F7B1-4270-9407-64535D808B99}" srcOrd="2" destOrd="0" presId="urn:microsoft.com/office/officeart/2005/8/layout/pyramid2"/>
    <dgm:cxn modelId="{FDA94B30-2C4E-46D6-936D-F78CED471533}" type="presParOf" srcId="{A672DEAB-1668-4B44-93AE-0BD613A08FBF}" destId="{289D1A59-ADF2-4F29-AAB6-9A84E1122A7F}" srcOrd="3" destOrd="0" presId="urn:microsoft.com/office/officeart/2005/8/layout/pyramid2"/>
    <dgm:cxn modelId="{B742FEBD-7904-45A3-BF9D-2A0927588F7A}" type="presParOf" srcId="{A672DEAB-1668-4B44-93AE-0BD613A08FBF}" destId="{DA269791-896B-4ADC-AEF6-B3FE7E56F44B}" srcOrd="4" destOrd="0" presId="urn:microsoft.com/office/officeart/2005/8/layout/pyramid2"/>
    <dgm:cxn modelId="{23DE0117-2F87-4E1A-BD99-824135A883DB}" type="presParOf" srcId="{A672DEAB-1668-4B44-93AE-0BD613A08FBF}" destId="{64F34A15-2807-4556-9D01-3B0FAAB48AFD}" srcOrd="5" destOrd="0" presId="urn:microsoft.com/office/officeart/2005/8/layout/pyramid2"/>
    <dgm:cxn modelId="{32AF4A5C-885B-4D99-8B46-A4A7104EC2E5}" type="presParOf" srcId="{A672DEAB-1668-4B44-93AE-0BD613A08FBF}" destId="{8E7F3873-765A-4D42-92A5-322A661669F8}" srcOrd="6" destOrd="0" presId="urn:microsoft.com/office/officeart/2005/8/layout/pyramid2"/>
    <dgm:cxn modelId="{042968B9-8927-4B03-898B-DD560CB19F76}" type="presParOf" srcId="{A672DEAB-1668-4B44-93AE-0BD613A08FBF}" destId="{83B71335-82AC-4764-9B1E-CD0D5AD37AEC}" srcOrd="7" destOrd="0" presId="urn:microsoft.com/office/officeart/2005/8/layout/pyramid2"/>
    <dgm:cxn modelId="{0C10150E-798E-4BC3-962B-3BA4DA3F098F}" type="presParOf" srcId="{A672DEAB-1668-4B44-93AE-0BD613A08FBF}" destId="{1C9BEB13-F4F4-4390-A0C9-CE52B191C9A8}" srcOrd="8" destOrd="0" presId="urn:microsoft.com/office/officeart/2005/8/layout/pyramid2"/>
    <dgm:cxn modelId="{93C2FACB-3CC7-4254-B445-39599A82F4E9}" type="presParOf" srcId="{A672DEAB-1668-4B44-93AE-0BD613A08FBF}" destId="{871004FE-14F4-4E6D-B0C9-DEC6689B61E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FD4181-1136-48FA-B0A1-E37674C650D7}">
      <dsp:nvSpPr>
        <dsp:cNvPr id="0" name=""/>
        <dsp:cNvSpPr/>
      </dsp:nvSpPr>
      <dsp:spPr>
        <a:xfrm>
          <a:off x="-44589" y="0"/>
          <a:ext cx="4189245" cy="4189245"/>
        </a:xfrm>
        <a:prstGeom prst="triangl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5B8CA1-A282-4867-8AB5-71AA4E218298}">
      <dsp:nvSpPr>
        <dsp:cNvPr id="0" name=""/>
        <dsp:cNvSpPr/>
      </dsp:nvSpPr>
      <dsp:spPr>
        <a:xfrm>
          <a:off x="1882173" y="292198"/>
          <a:ext cx="3058729" cy="670168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ts val="168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 клиника.</a:t>
          </a:r>
        </a:p>
        <a:p>
          <a:pPr lvl="0" algn="ctr" defTabSz="622300">
            <a:lnSpc>
              <a:spcPts val="168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130 коечных мест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882173" y="292198"/>
        <a:ext cx="3058729" cy="670168"/>
      </dsp:txXfrm>
    </dsp:sp>
    <dsp:sp modelId="{C6139088-F7B1-4270-9407-64535D808B99}">
      <dsp:nvSpPr>
        <dsp:cNvPr id="0" name=""/>
        <dsp:cNvSpPr/>
      </dsp:nvSpPr>
      <dsp:spPr>
        <a:xfrm>
          <a:off x="1882023" y="1134483"/>
          <a:ext cx="3059028" cy="619688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ts val="168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 детский </a:t>
          </a:r>
        </a:p>
        <a:p>
          <a:pPr marL="0" marR="0" lvl="0" indent="0" algn="ctr" defTabSz="914400" eaLnBrk="1" fontAlgn="auto" latinLnBrk="0" hangingPunct="1">
            <a:lnSpc>
              <a:spcPts val="168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оздоровительный лагерь. </a:t>
          </a:r>
        </a:p>
        <a:p>
          <a:pPr marL="0" marR="0" lvl="0" indent="0" algn="ctr" defTabSz="914400" eaLnBrk="1" fontAlgn="auto" latinLnBrk="0" hangingPunct="1">
            <a:lnSpc>
              <a:spcPts val="168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230 коечных мест</a:t>
          </a:r>
        </a:p>
      </dsp:txBody>
      <dsp:txXfrm>
        <a:off x="1882023" y="1134483"/>
        <a:ext cx="3059028" cy="619688"/>
      </dsp:txXfrm>
    </dsp:sp>
    <dsp:sp modelId="{DA269791-896B-4ADC-AEF6-B3FE7E56F44B}">
      <dsp:nvSpPr>
        <dsp:cNvPr id="0" name=""/>
        <dsp:cNvSpPr/>
      </dsp:nvSpPr>
      <dsp:spPr>
        <a:xfrm>
          <a:off x="1813321" y="1973371"/>
          <a:ext cx="3059191" cy="702381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ts val="168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14 пансионатов.</a:t>
          </a:r>
        </a:p>
        <a:p>
          <a:pPr lvl="0" algn="ctr" defTabSz="622300">
            <a:lnSpc>
              <a:spcPts val="168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508 коечных мест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813321" y="1973371"/>
        <a:ext cx="3059191" cy="702381"/>
      </dsp:txXfrm>
    </dsp:sp>
    <dsp:sp modelId="{8E7F3873-765A-4D42-92A5-322A661669F8}">
      <dsp:nvSpPr>
        <dsp:cNvPr id="0" name=""/>
        <dsp:cNvSpPr/>
      </dsp:nvSpPr>
      <dsp:spPr>
        <a:xfrm>
          <a:off x="1898388" y="2884487"/>
          <a:ext cx="2968842" cy="565296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73 гостиницы.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2 584 коечных места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898388" y="2884487"/>
        <a:ext cx="2968842" cy="565296"/>
      </dsp:txXfrm>
    </dsp:sp>
    <dsp:sp modelId="{1C9BEB13-F4F4-4390-A0C9-CE52B191C9A8}">
      <dsp:nvSpPr>
        <dsp:cNvPr id="0" name=""/>
        <dsp:cNvSpPr/>
      </dsp:nvSpPr>
      <dsp:spPr>
        <a:xfrm>
          <a:off x="1892357" y="3604568"/>
          <a:ext cx="2974860" cy="524986"/>
        </a:xfrm>
        <a:prstGeom prst="round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ts val="168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40 санаториев.</a:t>
          </a:r>
        </a:p>
        <a:p>
          <a:pPr lvl="0" algn="ctr" defTabSz="622300">
            <a:lnSpc>
              <a:spcPts val="168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11 881 коечное место</a:t>
          </a:r>
        </a:p>
      </dsp:txBody>
      <dsp:txXfrm>
        <a:off x="1892357" y="3604568"/>
        <a:ext cx="2974860" cy="524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EEBB0-BA4C-4FF0-BFBE-09CF9CFD48A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7B01-D3F5-49E2-984C-A6B49EFFCA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99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7B01-D3F5-49E2-984C-A6B49EFFCA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160A4-4EA9-43B1-8673-D8B798F92D39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87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160A4-4EA9-43B1-8673-D8B798F92D3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487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7B01-D3F5-49E2-984C-A6B49EFFCAD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708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160A4-4EA9-43B1-8673-D8B798F92D3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4878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4538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160A4-4EA9-43B1-8673-D8B798F92D3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786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4538"/>
            <a:ext cx="4973637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160A4-4EA9-43B1-8673-D8B798F92D3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7863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7B01-D3F5-49E2-984C-A6B49EFFCADE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570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448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1584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481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522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822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8545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28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0419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162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7786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43579-D946-4BE4-9403-CDA671844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175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18C912-F4B2-4687-BAFA-1294C3F39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3877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B36D70-8EA1-4285-9157-6603453BF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9775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7" y="1600203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34" y="1600203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9C9DFE-0539-4A6B-959A-1A4668D6D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3798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BDF629-0F72-48D6-9C74-7C21E7B69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7104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277AC5-00B9-4100-BD83-290A61058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8104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1A6BBC-F19E-469E-AE0A-436F2E8FB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096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CF3591-976C-412F-A652-331CDD3BE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496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F3EABC-D875-42DC-8FEF-D84809BF5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4934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2C8535-B3EF-4902-94FA-29F2304B7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1160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9" y="274641"/>
            <a:ext cx="2055812" cy="58451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5039" cy="5845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FDAD9A0-6515-4D4D-BD90-D10868FE3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330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8EB3-859D-4D94-BB8F-90EDF7555F8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8F5F-0B41-439C-86A0-F95A4D7C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E8EB3-859D-4D94-BB8F-90EDF7555F8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B8F5F-0B41-439C-86A0-F95A4D7C8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E8EB3-859D-4D94-BB8F-90EDF7555F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B8F5F-0B41-439C-86A0-F95A4D7C86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82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449263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FD88EA-C126-48C7-9F9A-2B7C78793643}" type="slidenum">
              <a:rPr lang="ru-RU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802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3" Type="http://schemas.openxmlformats.org/officeDocument/2006/relationships/chart" Target="../charts/chart1.xml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17" Type="http://schemas.microsoft.com/office/2007/relationships/hdphoto" Target="../media/hdphoto6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chart" Target="../charts/chart2.xml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5.jpeg"/><Relationship Id="rId5" Type="http://schemas.openxmlformats.org/officeDocument/2006/relationships/image" Target="../media/image16.jpeg"/><Relationship Id="rId10" Type="http://schemas.openxmlformats.org/officeDocument/2006/relationships/chart" Target="../charts/chart6.xml"/><Relationship Id="rId4" Type="http://schemas.openxmlformats.org/officeDocument/2006/relationships/chart" Target="../charts/chart4.xml"/><Relationship Id="rId9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microsoft.com/office/2007/relationships/diagramDrawing" Target="../diagrams/drawing1.xml"/><Relationship Id="rId1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5.jpe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diagramLayout" Target="../diagrams/layout1.xml"/><Relationship Id="rId19" Type="http://schemas.openxmlformats.org/officeDocument/2006/relationships/image" Target="../media/image24.png"/><Relationship Id="rId4" Type="http://schemas.openxmlformats.org/officeDocument/2006/relationships/chart" Target="../charts/chart8.xml"/><Relationship Id="rId9" Type="http://schemas.openxmlformats.org/officeDocument/2006/relationships/diagramData" Target="../diagrams/data1.xml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11" Type="http://schemas.openxmlformats.org/officeDocument/2006/relationships/chart" Target="../charts/chart11.xml"/><Relationship Id="rId5" Type="http://schemas.openxmlformats.org/officeDocument/2006/relationships/image" Target="../media/image5.jpeg"/><Relationship Id="rId10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Pictures\abstract-colorful-triangle-background-wallpaper-vector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656"/>
            <a:ext cx="5220072" cy="6525344"/>
          </a:xfrm>
          <a:prstGeom prst="rect">
            <a:avLst/>
          </a:prstGeom>
          <a:noFill/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79388" y="2708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355539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44824"/>
            <a:ext cx="224665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2"/>
          <p:cNvSpPr txBox="1">
            <a:spLocks noChangeArrowheads="1"/>
          </p:cNvSpPr>
          <p:nvPr/>
        </p:nvSpPr>
        <p:spPr bwMode="auto">
          <a:xfrm>
            <a:off x="179512" y="2420888"/>
            <a:ext cx="52565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Отчет Главы города-курорта Кисловодска </a:t>
            </a: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 результатах деятельности Главы города-курорта, администрации города-курорта Кисловодска за 2019 год</a:t>
            </a:r>
            <a:endParaRPr lang="ru-RU" sz="2000" dirty="0" smtClean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1368152" cy="193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 bwMode="auto">
          <a:xfrm flipV="1">
            <a:off x="251520" y="2852936"/>
            <a:ext cx="0" cy="14401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 flipV="1">
            <a:off x="179512" y="2852936"/>
            <a:ext cx="0" cy="14401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22389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="" xmlns:p14="http://schemas.microsoft.com/office/powerpoint/2010/main" val="2806729001"/>
              </p:ext>
            </p:extLst>
          </p:nvPr>
        </p:nvGraphicFramePr>
        <p:xfrm>
          <a:off x="152400" y="1340768"/>
          <a:ext cx="4274840" cy="573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66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" name="AutoShape 6" descr="Картинки по запросу sc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AutoShape 8" descr="Картинки по запросу scal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2175131"/>
              </p:ext>
            </p:extLst>
          </p:nvPr>
        </p:nvGraphicFramePr>
        <p:xfrm>
          <a:off x="0" y="764704"/>
          <a:ext cx="4283968" cy="518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83968"/>
              </a:tblGrid>
              <a:tr h="331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Выделенные средства в рамках г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осударственных программ Ставропольского края,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8705080"/>
              </p:ext>
            </p:extLst>
          </p:nvPr>
        </p:nvGraphicFramePr>
        <p:xfrm>
          <a:off x="4526247" y="764704"/>
          <a:ext cx="4617754" cy="980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1775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Проекты,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реализуемые в рамках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государственной программы Российской Федерации «Развитие Северо-Кавказского федерального округа».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Выделено 833,58 млн. руб. средств федерального бюджета.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 bwMode="auto">
          <a:xfrm>
            <a:off x="4427984" y="764704"/>
            <a:ext cx="0" cy="6093296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04056" cy="66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/>
        </p:nvSpPr>
        <p:spPr bwMode="auto">
          <a:xfrm>
            <a:off x="8459416" y="1"/>
            <a:ext cx="684584" cy="692696"/>
          </a:xfrm>
          <a:prstGeom prst="parallelogram">
            <a:avLst/>
          </a:prstGeom>
          <a:solidFill>
            <a:schemeClr val="bg1">
              <a:lumMod val="75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19672" y="7937"/>
            <a:ext cx="6027984" cy="1107996"/>
          </a:xfrm>
          <a:prstGeom prst="rect">
            <a:avLst/>
          </a:prstGeom>
          <a:solidFill>
            <a:schemeClr val="bg1">
              <a:alpha val="5098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Реализация государственных программ Российской Федерации и Ставропольского края </a:t>
            </a:r>
            <a:b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   </a:t>
            </a:r>
            <a:endParaRPr lang="ru-RU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 bwMode="auto">
          <a:xfrm>
            <a:off x="107504" y="0"/>
            <a:ext cx="0" cy="6926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755576" y="0"/>
            <a:ext cx="0" cy="6926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8532442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6712"/>
            <a:ext cx="177237" cy="12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851759"/>
            <a:ext cx="177237" cy="12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ser\Desktop\ФОК\Цветовое решение ФОК 42х24 рал 5012 dbl 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90" y="3423274"/>
            <a:ext cx="2144554" cy="1426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03" y="5085184"/>
            <a:ext cx="2171396" cy="144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46" y="1742728"/>
            <a:ext cx="2183253" cy="143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03"/>
          <a:stretch/>
        </p:blipFill>
        <p:spPr bwMode="auto">
          <a:xfrm>
            <a:off x="6899484" y="1747884"/>
            <a:ext cx="2191917" cy="143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09" y="3417186"/>
            <a:ext cx="2175266" cy="14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54" y="5084963"/>
            <a:ext cx="2171396" cy="144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97421184"/>
              </p:ext>
            </p:extLst>
          </p:nvPr>
        </p:nvGraphicFramePr>
        <p:xfrm>
          <a:off x="4393735" y="4823442"/>
          <a:ext cx="2448272" cy="3310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48272"/>
              </a:tblGrid>
              <a:tr h="331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ФОК,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пойма реки </a:t>
                      </a:r>
                      <a:r>
                        <a:rPr lang="ru-RU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Подкумок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760409"/>
              </p:ext>
            </p:extLst>
          </p:nvPr>
        </p:nvGraphicFramePr>
        <p:xfrm>
          <a:off x="4451212" y="6453336"/>
          <a:ext cx="2448272" cy="3310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48272"/>
              </a:tblGrid>
              <a:tr h="331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СОШ № 16 по ул. Губина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5680440"/>
              </p:ext>
            </p:extLst>
          </p:nvPr>
        </p:nvGraphicFramePr>
        <p:xfrm>
          <a:off x="6722740" y="6530484"/>
          <a:ext cx="2448272" cy="396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48272"/>
              </a:tblGrid>
              <a:tr h="331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Многофункциональные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спортплощадки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6653279"/>
              </p:ext>
            </p:extLst>
          </p:nvPr>
        </p:nvGraphicFramePr>
        <p:xfrm>
          <a:off x="6709498" y="4832967"/>
          <a:ext cx="2434502" cy="3310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34502"/>
              </a:tblGrid>
              <a:tr h="331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Ул. Герцена и ул. Вокзальная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1674760"/>
              </p:ext>
            </p:extLst>
          </p:nvPr>
        </p:nvGraphicFramePr>
        <p:xfrm>
          <a:off x="6709498" y="3108787"/>
          <a:ext cx="2448272" cy="3310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48272"/>
              </a:tblGrid>
              <a:tr h="331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Пр. Дзержинского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5304607"/>
              </p:ext>
            </p:extLst>
          </p:nvPr>
        </p:nvGraphicFramePr>
        <p:xfrm>
          <a:off x="4469037" y="3086098"/>
          <a:ext cx="2448272" cy="3310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48272"/>
              </a:tblGrid>
              <a:tr h="331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Детский сад по ул. Осипенко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979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="" xmlns:p14="http://schemas.microsoft.com/office/powerpoint/2010/main" val="3343187388"/>
              </p:ext>
            </p:extLst>
          </p:nvPr>
        </p:nvGraphicFramePr>
        <p:xfrm>
          <a:off x="152400" y="1781200"/>
          <a:ext cx="4274840" cy="5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66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" name="AutoShape 6" descr="Картинки по запросу sc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Картинки по запросу scal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5474283"/>
              </p:ext>
            </p:extLst>
          </p:nvPr>
        </p:nvGraphicFramePr>
        <p:xfrm>
          <a:off x="0" y="764704"/>
          <a:ext cx="4283968" cy="518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83968"/>
              </a:tblGrid>
              <a:tr h="331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млрд. 362,7 млн. руб.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что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 45,6% больше,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чем в 2018 году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1509277"/>
              </p:ext>
            </p:extLst>
          </p:nvPr>
        </p:nvGraphicFramePr>
        <p:xfrm>
          <a:off x="4724359" y="764704"/>
          <a:ext cx="4419641" cy="518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19641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бюджета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млрд. 203,3 млн. руб.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что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 33,54% больше,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чем в 2018 году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 bwMode="auto">
          <a:xfrm>
            <a:off x="4427984" y="764704"/>
            <a:ext cx="0" cy="6093296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9423872"/>
              </p:ext>
            </p:extLst>
          </p:nvPr>
        </p:nvGraphicFramePr>
        <p:xfrm>
          <a:off x="0" y="1340768"/>
          <a:ext cx="4283968" cy="518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83968"/>
              </a:tblGrid>
              <a:tr h="331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Фактические расходы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млн. руб. 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разделам бюджета с указанием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общего объема расходов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04056" cy="66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/>
        </p:nvSpPr>
        <p:spPr bwMode="auto">
          <a:xfrm>
            <a:off x="8459416" y="1"/>
            <a:ext cx="684584" cy="692696"/>
          </a:xfrm>
          <a:prstGeom prst="parallelogram">
            <a:avLst/>
          </a:prstGeom>
          <a:solidFill>
            <a:schemeClr val="bg1">
              <a:lumMod val="75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0240" y="123211"/>
            <a:ext cx="8244916" cy="446276"/>
          </a:xfrm>
          <a:prstGeom prst="rect">
            <a:avLst/>
          </a:prstGeom>
          <a:solidFill>
            <a:schemeClr val="bg1">
              <a:alpha val="5098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Бюджет города-курорта Кисловодска</a:t>
            </a:r>
            <a:endParaRPr lang="ru-RU" sz="23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 bwMode="auto">
          <a:xfrm>
            <a:off x="107504" y="0"/>
            <a:ext cx="0" cy="6926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755576" y="0"/>
            <a:ext cx="0" cy="6926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8532442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12776"/>
            <a:ext cx="177237" cy="12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6712"/>
            <a:ext cx="177237" cy="12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836712"/>
            <a:ext cx="177237" cy="12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="" xmlns:p14="http://schemas.microsoft.com/office/powerpoint/2010/main" val="3443092750"/>
              </p:ext>
            </p:extLst>
          </p:nvPr>
        </p:nvGraphicFramePr>
        <p:xfrm>
          <a:off x="4139952" y="1412776"/>
          <a:ext cx="5004048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28" name="Picture 4" descr="ÐÐ°ÑÑÐ¸Ð½ÐºÐ¸ Ð¿Ð¾ Ð·Ð°Ð¿ÑÐ¾ÑÑ ÑÑÐ±Ð»Ñ Ð¸ÐºÐ¾Ð½ÐºÐ°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70" t="12162" r="11296" b="11126"/>
          <a:stretch/>
        </p:blipFill>
        <p:spPr bwMode="auto">
          <a:xfrm>
            <a:off x="6228184" y="2564904"/>
            <a:ext cx="864096" cy="867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82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Картинки по запросу education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AutoShape 12" descr="Картинки по запросу education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AutoShape 14" descr="Картинки по запросу education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AutoShape 19" descr="Картинки по запросу economics icon transpar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AutoShape 22" descr="Картинки по запросу economics icon transpar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22" y="1375228"/>
            <a:ext cx="455629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90" y="2125214"/>
            <a:ext cx="583406" cy="82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4621" y="3037815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10 муниципальных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Направлено 3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138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том числе 888 млн. руб. средств местного бюджета, что на 73 млн. руб. больше чем в 2018 году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7832815"/>
              </p:ext>
            </p:extLst>
          </p:nvPr>
        </p:nvGraphicFramePr>
        <p:xfrm>
          <a:off x="1" y="980728"/>
          <a:ext cx="3530071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3321791"/>
              </a:tblGrid>
              <a:tr h="498822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 «Развитие образования»,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1307 млн.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2850237"/>
              </p:ext>
            </p:extLst>
          </p:nvPr>
        </p:nvGraphicFramePr>
        <p:xfrm>
          <a:off x="0" y="3284984"/>
          <a:ext cx="216853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314"/>
                <a:gridCol w="1944216"/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«Социальная поддержка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граждан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 617 млн. руб.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0603744"/>
              </p:ext>
            </p:extLst>
          </p:nvPr>
        </p:nvGraphicFramePr>
        <p:xfrm>
          <a:off x="6074090" y="1009468"/>
          <a:ext cx="3090830" cy="115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2550"/>
                <a:gridCol w="208280"/>
              </a:tblGrid>
              <a:tr h="5791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 «Развитие ЖКХ»,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6138 млн. руб. </a:t>
                      </a:r>
                      <a:b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«Формирование комфортной городской среды», 41 млн. руб.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69804"/>
                      </a:srgbClr>
                    </a:solidFill>
                  </a:tcPr>
                </a:tc>
              </a:tr>
              <a:tr h="579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5000"/>
                        <a:alpha val="69804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9710842"/>
              </p:ext>
            </p:extLst>
          </p:nvPr>
        </p:nvGraphicFramePr>
        <p:xfrm>
          <a:off x="0" y="1673235"/>
          <a:ext cx="2183111" cy="1393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1974831"/>
              </a:tblGrid>
              <a:tr h="1393924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 «Развитие туристско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-рекреационного комплекса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 4 млн. руб.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2088201"/>
              </p:ext>
            </p:extLst>
          </p:nvPr>
        </p:nvGraphicFramePr>
        <p:xfrm>
          <a:off x="0" y="5877272"/>
          <a:ext cx="3086745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577"/>
                <a:gridCol w="2855168"/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 «Развитие Культуры», 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 млн. руб.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49057718"/>
              </p:ext>
            </p:extLst>
          </p:nvPr>
        </p:nvGraphicFramePr>
        <p:xfrm>
          <a:off x="1" y="4653136"/>
          <a:ext cx="2498962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290682"/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 «Развитие физической культуры и спорта», 216 млн. руб.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3033637"/>
              </p:ext>
            </p:extLst>
          </p:nvPr>
        </p:nvGraphicFramePr>
        <p:xfrm>
          <a:off x="6555918" y="2276872"/>
          <a:ext cx="2588082" cy="8053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9802"/>
                <a:gridCol w="208280"/>
              </a:tblGrid>
              <a:tr h="805312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 «Экономическое развитие», 7 млн. руб.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69804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4821947"/>
              </p:ext>
            </p:extLst>
          </p:nvPr>
        </p:nvGraphicFramePr>
        <p:xfrm>
          <a:off x="6516216" y="3573016"/>
          <a:ext cx="2627785" cy="1224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8483"/>
                <a:gridCol w="209302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 «Обеспечение общественной безопасности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защита населения и территорий от ЧС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 млн. руб.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62BE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334806"/>
              </p:ext>
            </p:extLst>
          </p:nvPr>
        </p:nvGraphicFramePr>
        <p:xfrm>
          <a:off x="5517108" y="5522602"/>
          <a:ext cx="3635896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7616"/>
                <a:gridCol w="208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 «Развитие транспортной системы и обеспечение безопасности движения», 182 млн. руб.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EF53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 bwMode="auto">
          <a:xfrm flipH="1">
            <a:off x="3203848" y="5658668"/>
            <a:ext cx="782580" cy="6506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66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04056" cy="66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араллелограмм 22"/>
          <p:cNvSpPr/>
          <p:nvPr/>
        </p:nvSpPr>
        <p:spPr bwMode="auto">
          <a:xfrm>
            <a:off x="8459416" y="1"/>
            <a:ext cx="684584" cy="692696"/>
          </a:xfrm>
          <a:prstGeom prst="parallelogram">
            <a:avLst/>
          </a:prstGeom>
          <a:solidFill>
            <a:schemeClr val="bg1">
              <a:lumMod val="75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0240" y="123211"/>
            <a:ext cx="8244916" cy="446276"/>
          </a:xfrm>
          <a:prstGeom prst="rect">
            <a:avLst/>
          </a:prstGeom>
          <a:solidFill>
            <a:schemeClr val="bg1">
              <a:alpha val="5098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Муниципальные программы</a:t>
            </a:r>
            <a:endParaRPr lang="ru-RU" sz="23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 bwMode="auto">
          <a:xfrm>
            <a:off x="107504" y="0"/>
            <a:ext cx="0" cy="6926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755576" y="0"/>
            <a:ext cx="0" cy="6926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8532442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13874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7401">
            <a:off x="542239" y="1002900"/>
            <a:ext cx="25908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1054905568"/>
              </p:ext>
            </p:extLst>
          </p:nvPr>
        </p:nvGraphicFramePr>
        <p:xfrm>
          <a:off x="0" y="1124744"/>
          <a:ext cx="399299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20635" t="26984" r="20635" b="26984"/>
          <a:stretch>
            <a:fillRect/>
          </a:stretch>
        </p:blipFill>
        <p:spPr bwMode="auto">
          <a:xfrm>
            <a:off x="5004048" y="4005064"/>
            <a:ext cx="1152128" cy="90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19219" t="9381" r="19922" b="10885"/>
          <a:stretch>
            <a:fillRect/>
          </a:stretch>
        </p:blipFill>
        <p:spPr bwMode="auto">
          <a:xfrm>
            <a:off x="251520" y="1997451"/>
            <a:ext cx="936104" cy="8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66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" name="AutoShape 6" descr="Картинки по запросу sc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Картинки по запросу scal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04056" cy="66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араллелограмм 18"/>
          <p:cNvSpPr/>
          <p:nvPr/>
        </p:nvSpPr>
        <p:spPr bwMode="auto">
          <a:xfrm>
            <a:off x="8459416" y="1"/>
            <a:ext cx="684584" cy="692696"/>
          </a:xfrm>
          <a:prstGeom prst="parallelogram">
            <a:avLst/>
          </a:prstGeom>
          <a:solidFill>
            <a:schemeClr val="bg1">
              <a:lumMod val="75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0240" y="123211"/>
            <a:ext cx="8244916" cy="446276"/>
          </a:xfrm>
          <a:prstGeom prst="rect">
            <a:avLst/>
          </a:prstGeom>
          <a:solidFill>
            <a:schemeClr val="bg1">
              <a:alpha val="5098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Человеческий потенциал</a:t>
            </a:r>
            <a:endParaRPr lang="ru-RU" sz="23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 bwMode="auto">
          <a:xfrm>
            <a:off x="107504" y="0"/>
            <a:ext cx="0" cy="6926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755576" y="0"/>
            <a:ext cx="0" cy="6926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8532442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27984" y="836712"/>
            <a:ext cx="3500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Возрастная структура населения,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чел.</a:t>
            </a:r>
            <a:endParaRPr lang="ru-RU" sz="1400" b="1" dirty="0"/>
          </a:p>
        </p:txBody>
      </p:sp>
      <p:cxnSp>
        <p:nvCxnSpPr>
          <p:cNvPr id="36" name="Прямая соединительная линия 35"/>
          <p:cNvCxnSpPr/>
          <p:nvPr/>
        </p:nvCxnSpPr>
        <p:spPr bwMode="auto">
          <a:xfrm>
            <a:off x="5075800" y="1378478"/>
            <a:ext cx="0" cy="2093857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Прямоугольник 37"/>
          <p:cNvSpPr/>
          <p:nvPr/>
        </p:nvSpPr>
        <p:spPr>
          <a:xfrm>
            <a:off x="251520" y="836712"/>
            <a:ext cx="3384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Динамика численности населения,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  <a:endParaRPr lang="ru-RU" sz="1400" b="1" dirty="0"/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="" xmlns:p14="http://schemas.microsoft.com/office/powerpoint/2010/main" val="5488674"/>
              </p:ext>
            </p:extLst>
          </p:nvPr>
        </p:nvGraphicFramePr>
        <p:xfrm>
          <a:off x="4067944" y="1124744"/>
          <a:ext cx="507605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6430678" y="2031403"/>
            <a:ext cx="72007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8038475" y="2655694"/>
            <a:ext cx="72007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 bwMode="auto">
          <a:xfrm>
            <a:off x="3995936" y="836712"/>
            <a:ext cx="0" cy="2520280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Прямоугольник 42"/>
          <p:cNvSpPr/>
          <p:nvPr/>
        </p:nvSpPr>
        <p:spPr>
          <a:xfrm>
            <a:off x="431540" y="3337828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Уровень безработицы (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%),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напряженность на рынке труда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(ед.)</a:t>
            </a:r>
            <a:endParaRPr lang="ru-RU" sz="1400" b="1" dirty="0"/>
          </a:p>
        </p:txBody>
      </p:sp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="" xmlns:p14="http://schemas.microsoft.com/office/powerpoint/2010/main" val="2654138861"/>
              </p:ext>
            </p:extLst>
          </p:nvPr>
        </p:nvGraphicFramePr>
        <p:xfrm>
          <a:off x="128091" y="3933057"/>
          <a:ext cx="5524029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5" name="Овал 44"/>
          <p:cNvSpPr/>
          <p:nvPr/>
        </p:nvSpPr>
        <p:spPr bwMode="auto">
          <a:xfrm>
            <a:off x="2949765" y="1915091"/>
            <a:ext cx="1046171" cy="1002289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Microsoft YaHei" charset="-122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894731" y="2049650"/>
            <a:ext cx="1156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b="1" i="1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снижение на </a:t>
            </a:r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317 </a:t>
            </a:r>
            <a:r>
              <a:rPr lang="ru-RU" sz="1200" b="1" i="1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чел. </a:t>
            </a:r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/>
            </a:r>
            <a:b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к 2018 </a:t>
            </a:r>
            <a:r>
              <a:rPr lang="ru-RU" sz="1200" b="1" i="1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г.</a:t>
            </a: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908720"/>
            <a:ext cx="19925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3454653"/>
            <a:ext cx="19925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908720"/>
            <a:ext cx="19925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Прямая соединительная линия 51"/>
          <p:cNvCxnSpPr/>
          <p:nvPr/>
        </p:nvCxnSpPr>
        <p:spPr bwMode="auto">
          <a:xfrm>
            <a:off x="4932040" y="3645024"/>
            <a:ext cx="0" cy="3212976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Прямоугольник 53"/>
          <p:cNvSpPr/>
          <p:nvPr/>
        </p:nvSpPr>
        <p:spPr>
          <a:xfrm>
            <a:off x="5220072" y="3717032"/>
            <a:ext cx="3300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400" b="1" dirty="0"/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3789040"/>
            <a:ext cx="19925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6" name="Диаграмма 55"/>
          <p:cNvGraphicFramePr/>
          <p:nvPr>
            <p:extLst>
              <p:ext uri="{D42A27DB-BD31-4B8C-83A1-F6EECF244321}">
                <p14:modId xmlns="" xmlns:p14="http://schemas.microsoft.com/office/powerpoint/2010/main" val="1348575431"/>
              </p:ext>
            </p:extLst>
          </p:nvPr>
        </p:nvGraphicFramePr>
        <p:xfrm>
          <a:off x="4932040" y="4005064"/>
          <a:ext cx="399299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57" name="Овал 56"/>
          <p:cNvSpPr/>
          <p:nvPr/>
        </p:nvSpPr>
        <p:spPr bwMode="auto">
          <a:xfrm>
            <a:off x="7740352" y="4797152"/>
            <a:ext cx="1118179" cy="1002289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Microsoft YaHei" charset="-122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740352" y="4941168"/>
            <a:ext cx="1156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увеличение на 5,4% или на 1634 руб.</a:t>
            </a:r>
            <a:b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к 2018 </a:t>
            </a:r>
            <a:r>
              <a:rPr lang="ru-RU" sz="1200" b="1" i="1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г.</a:t>
            </a:r>
          </a:p>
        </p:txBody>
      </p:sp>
    </p:spTree>
    <p:extLst>
      <p:ext uri="{BB962C8B-B14F-4D97-AF65-F5344CB8AC3E}">
        <p14:creationId xmlns="" xmlns:p14="http://schemas.microsoft.com/office/powerpoint/2010/main" val="27082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73216"/>
            <a:ext cx="768940" cy="76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="" xmlns:p14="http://schemas.microsoft.com/office/powerpoint/2010/main" val="2962316837"/>
              </p:ext>
            </p:extLst>
          </p:nvPr>
        </p:nvGraphicFramePr>
        <p:xfrm>
          <a:off x="0" y="4581128"/>
          <a:ext cx="4017249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66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04056" cy="66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араллелограмм 10"/>
          <p:cNvSpPr/>
          <p:nvPr/>
        </p:nvSpPr>
        <p:spPr bwMode="auto">
          <a:xfrm>
            <a:off x="8459416" y="1"/>
            <a:ext cx="684584" cy="692696"/>
          </a:xfrm>
          <a:prstGeom prst="parallelogram">
            <a:avLst/>
          </a:prstGeom>
          <a:solidFill>
            <a:schemeClr val="bg1">
              <a:lumMod val="75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2442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0"/>
            <a:ext cx="8244916" cy="707886"/>
          </a:xfrm>
          <a:prstGeom prst="rect">
            <a:avLst/>
          </a:prstGeom>
          <a:solidFill>
            <a:schemeClr val="bg1">
              <a:alpha val="5098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Деятельность организаций санаторно-курортного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комплекса и сферы туризма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107504" y="0"/>
            <a:ext cx="0" cy="6926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755576" y="0"/>
            <a:ext cx="0" cy="6926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157" y="772741"/>
            <a:ext cx="19925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Прямая соединительная линия 24"/>
          <p:cNvCxnSpPr/>
          <p:nvPr/>
        </p:nvCxnSpPr>
        <p:spPr bwMode="auto">
          <a:xfrm>
            <a:off x="4116338" y="2187847"/>
            <a:ext cx="0" cy="46276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09" name="AutoShape 13" descr="Image result for hotel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="" xmlns:p14="http://schemas.microsoft.com/office/powerpoint/2010/main" val="1184129104"/>
              </p:ext>
            </p:extLst>
          </p:nvPr>
        </p:nvGraphicFramePr>
        <p:xfrm>
          <a:off x="107504" y="2060848"/>
          <a:ext cx="396598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="" xmlns:p14="http://schemas.microsoft.com/office/powerpoint/2010/main" val="3956926321"/>
              </p:ext>
            </p:extLst>
          </p:nvPr>
        </p:nvGraphicFramePr>
        <p:xfrm>
          <a:off x="4133850" y="2552560"/>
          <a:ext cx="4896544" cy="418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3" name="Picture 16" descr="C:\Users\User\Desktop\images 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81658" y="2951753"/>
            <a:ext cx="536427" cy="50405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83" y="3695160"/>
            <a:ext cx="548234" cy="54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4" descr="C:\Users\User\Desktop\bed-307816_960_720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50083" y="4669264"/>
            <a:ext cx="636144" cy="504056"/>
          </a:xfrm>
          <a:prstGeom prst="rect">
            <a:avLst/>
          </a:prstGeom>
          <a:noFill/>
        </p:spPr>
      </p:pic>
      <p:pic>
        <p:nvPicPr>
          <p:cNvPr id="27" name="Picture 14" descr="C:\Users\User\Desktop\Без названия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30521" y="5445258"/>
            <a:ext cx="475301" cy="448553"/>
          </a:xfrm>
          <a:prstGeom prst="rect">
            <a:avLst/>
          </a:prstGeom>
          <a:noFill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230" y="6165304"/>
            <a:ext cx="5040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481" y="664376"/>
            <a:ext cx="88887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учреждений в сферах здравоохранения и социальных услуг составили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млрд. 474 млн.руб.,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на 1,4 % или на 134 млн. руб. больше, в сравнении с показателем 2018 года (9 млрд. 340 млн. руб.).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Удельный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вес доходов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общем объеме доходов от всех видов деятельности составляет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39,4%.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48478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/>
                <a:ea typeface="Calibri"/>
              </a:rPr>
              <a:t>На 01.01.2020 г. в г. Кисловодске функционирует </a:t>
            </a:r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Calibri"/>
              </a:rPr>
              <a:t>129</a:t>
            </a:r>
            <a:r>
              <a:rPr lang="ru-RU" sz="1400" dirty="0" smtClean="0">
                <a:latin typeface="Times New Roman"/>
                <a:ea typeface="Calibri"/>
              </a:rPr>
              <a:t> </a:t>
            </a:r>
            <a:r>
              <a:rPr lang="ru-RU" sz="1400" dirty="0">
                <a:latin typeface="Times New Roman"/>
                <a:ea typeface="Calibri"/>
              </a:rPr>
              <a:t>средств размещения </a:t>
            </a:r>
            <a:r>
              <a:rPr lang="ru-RU" sz="1400" dirty="0" smtClean="0">
                <a:latin typeface="Times New Roman"/>
                <a:ea typeface="Calibri"/>
              </a:rPr>
              <a:t>отдыхающих на </a:t>
            </a:r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Calibri"/>
              </a:rPr>
              <a:t>15,33</a:t>
            </a:r>
            <a:r>
              <a:rPr lang="ru-RU" sz="1400" dirty="0" smtClean="0">
                <a:latin typeface="Times New Roman"/>
                <a:ea typeface="Calibri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Calibri"/>
              </a:rPr>
              <a:t>тыс. </a:t>
            </a:r>
            <a:r>
              <a:rPr lang="ru-RU" sz="1400" dirty="0" smtClean="0">
                <a:latin typeface="Times New Roman"/>
                <a:ea typeface="Calibri"/>
              </a:rPr>
              <a:t>мест</a:t>
            </a:r>
            <a:r>
              <a:rPr lang="ru-RU" sz="1400" dirty="0">
                <a:latin typeface="Times New Roman"/>
                <a:ea typeface="Calibri"/>
              </a:rPr>
              <a:t>. </a:t>
            </a:r>
            <a:endParaRPr lang="ru-RU" sz="1400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1628800"/>
            <a:ext cx="19925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Прямая соединительная линия 33"/>
          <p:cNvCxnSpPr/>
          <p:nvPr/>
        </p:nvCxnSpPr>
        <p:spPr bwMode="auto">
          <a:xfrm flipH="1">
            <a:off x="4186289" y="2187847"/>
            <a:ext cx="4906989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79512" y="3789040"/>
            <a:ext cx="381642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санаторно-курортных и гостиничных комплексов возросли на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1,4%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 млн.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2018 году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05064"/>
            <a:ext cx="19925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1484784"/>
            <a:ext cx="396044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/>
                <a:ea typeface="Calibri"/>
              </a:rPr>
              <a:t>Количество отдыхающих увеличилось </a:t>
            </a:r>
            <a:r>
              <a:rPr lang="ru-RU" sz="1400" dirty="0" smtClean="0">
                <a:latin typeface="Times New Roman"/>
                <a:ea typeface="Calibri"/>
              </a:rPr>
              <a:t>на </a:t>
            </a:r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Calibri"/>
              </a:rPr>
              <a:t>13%</a:t>
            </a:r>
            <a:r>
              <a:rPr lang="ru-RU" sz="1400" dirty="0" smtClean="0">
                <a:latin typeface="Times New Roman"/>
                <a:ea typeface="Calibri"/>
              </a:rPr>
              <a:t> </a:t>
            </a:r>
            <a:r>
              <a:rPr lang="ru-RU" sz="1400" dirty="0">
                <a:latin typeface="Times New Roman"/>
                <a:ea typeface="Calibri"/>
              </a:rPr>
              <a:t>или на </a:t>
            </a:r>
            <a:r>
              <a:rPr lang="en-US" sz="1400" b="1" dirty="0" smtClean="0">
                <a:solidFill>
                  <a:srgbClr val="FF0000"/>
                </a:solidFill>
                <a:latin typeface="Times New Roman"/>
                <a:ea typeface="Calibri"/>
              </a:rPr>
              <a:t>43</a:t>
            </a:r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Calibri"/>
              </a:rPr>
              <a:t>,</a:t>
            </a:r>
            <a:r>
              <a:rPr lang="en-US" sz="1400" b="1" dirty="0" smtClean="0">
                <a:solidFill>
                  <a:srgbClr val="FF0000"/>
                </a:solidFill>
                <a:latin typeface="Times New Roman"/>
                <a:ea typeface="Calibri"/>
              </a:rPr>
              <a:t>9</a:t>
            </a:r>
            <a:r>
              <a:rPr lang="en-US" sz="1400" b="1" dirty="0">
                <a:solidFill>
                  <a:srgbClr val="FF0000"/>
                </a:solidFill>
                <a:latin typeface="Times New Roman"/>
                <a:ea typeface="Calibri"/>
              </a:rPr>
              <a:t>8</a:t>
            </a:r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/>
                <a:ea typeface="Calibri"/>
              </a:rPr>
              <a:t>т</a:t>
            </a:r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Calibri"/>
              </a:rPr>
              <a:t>ыс. чел. </a:t>
            </a:r>
            <a:r>
              <a:rPr lang="ru-RU" sz="1400" dirty="0" smtClean="0">
                <a:latin typeface="Times New Roman"/>
                <a:ea typeface="Calibri"/>
              </a:rPr>
              <a:t>к 2018 году</a:t>
            </a:r>
            <a:endParaRPr lang="ru-RU" sz="1400" b="1" dirty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56792"/>
            <a:ext cx="19925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27784" y="2492896"/>
            <a:ext cx="908273" cy="90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1" name="Прямая соединительная линия 40"/>
          <p:cNvCxnSpPr/>
          <p:nvPr/>
        </p:nvCxnSpPr>
        <p:spPr bwMode="auto">
          <a:xfrm>
            <a:off x="4139952" y="1484784"/>
            <a:ext cx="0" cy="53732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Стрелка углом вверх 46"/>
          <p:cNvSpPr/>
          <p:nvPr/>
        </p:nvSpPr>
        <p:spPr>
          <a:xfrm rot="5400000">
            <a:off x="4427984" y="2348880"/>
            <a:ext cx="1224136" cy="648072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9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66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04056" cy="66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араллелограмм 10"/>
          <p:cNvSpPr/>
          <p:nvPr/>
        </p:nvSpPr>
        <p:spPr bwMode="auto">
          <a:xfrm>
            <a:off x="8459416" y="1"/>
            <a:ext cx="684584" cy="692696"/>
          </a:xfrm>
          <a:prstGeom prst="parallelogram">
            <a:avLst/>
          </a:prstGeom>
          <a:solidFill>
            <a:schemeClr val="bg1">
              <a:lumMod val="75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2442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0240" y="123211"/>
            <a:ext cx="8244916" cy="446276"/>
          </a:xfrm>
          <a:prstGeom prst="rect">
            <a:avLst/>
          </a:prstGeom>
          <a:solidFill>
            <a:schemeClr val="bg1">
              <a:alpha val="5098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Инвестиции</a:t>
            </a:r>
            <a:endParaRPr lang="ru-RU" sz="23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107504" y="0"/>
            <a:ext cx="0" cy="6926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755576" y="0"/>
            <a:ext cx="0" cy="6926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09" name="AutoShape 13" descr="Image result for hotel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385465"/>
              </p:ext>
            </p:extLst>
          </p:nvPr>
        </p:nvGraphicFramePr>
        <p:xfrm>
          <a:off x="107504" y="764704"/>
          <a:ext cx="4464496" cy="643968"/>
        </p:xfrm>
        <a:graphic>
          <a:graphicData uri="http://schemas.openxmlformats.org/drawingml/2006/table">
            <a:tbl>
              <a:tblPr firstRow="1" bandRow="1"/>
              <a:tblGrid>
                <a:gridCol w="4464496"/>
              </a:tblGrid>
              <a:tr h="6439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712"/>
            <a:ext cx="177237" cy="12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="" xmlns:p14="http://schemas.microsoft.com/office/powerpoint/2010/main" val="2244923312"/>
              </p:ext>
            </p:extLst>
          </p:nvPr>
        </p:nvGraphicFramePr>
        <p:xfrm>
          <a:off x="179512" y="2276872"/>
          <a:ext cx="441592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9651188"/>
              </p:ext>
            </p:extLst>
          </p:nvPr>
        </p:nvGraphicFramePr>
        <p:xfrm>
          <a:off x="4716016" y="5085184"/>
          <a:ext cx="4262433" cy="1584960"/>
        </p:xfrm>
        <a:graphic>
          <a:graphicData uri="http://schemas.openxmlformats.org/drawingml/2006/table">
            <a:tbl>
              <a:tblPr firstRow="1" bandRow="1"/>
              <a:tblGrid>
                <a:gridCol w="4262433"/>
              </a:tblGrid>
              <a:tr h="6439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Завершена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реализация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инвестиционных проектов, в том числе 3 объекта в гостиничной сфере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Создано 71 коечное место, 154 рабочих места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состоянию на 01.01.2020 г. велась реализация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46 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инвестиционных проектов, в том числе 19 проектов в санаторно-курортной и гостиничной отраслях.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0353248"/>
              </p:ext>
            </p:extLst>
          </p:nvPr>
        </p:nvGraphicFramePr>
        <p:xfrm>
          <a:off x="179512" y="1988840"/>
          <a:ext cx="4248472" cy="3310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48472"/>
              </a:tblGrid>
              <a:tr h="331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</a:t>
                      </a:r>
                      <a:r>
                        <a:rPr lang="ru-RU" sz="14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вес и</a:t>
                      </a:r>
                      <a:r>
                        <a:rPr lang="ru-RU" sz="14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сточников</a:t>
                      </a:r>
                      <a:r>
                        <a:rPr lang="ru-RU" sz="14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финансирования, %</a:t>
                      </a:r>
                      <a:endParaRPr lang="ru-RU" sz="14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5432791"/>
              </p:ext>
            </p:extLst>
          </p:nvPr>
        </p:nvGraphicFramePr>
        <p:xfrm>
          <a:off x="5148064" y="836712"/>
          <a:ext cx="3995936" cy="518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95936"/>
              </a:tblGrid>
              <a:tr h="331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 по полному кругу организаций, млн. руб.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848"/>
            <a:ext cx="177237" cy="12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177237" cy="12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6" name="Прямая соединительная линия 55"/>
          <p:cNvCxnSpPr/>
          <p:nvPr/>
        </p:nvCxnSpPr>
        <p:spPr bwMode="auto">
          <a:xfrm>
            <a:off x="4624622" y="703262"/>
            <a:ext cx="0" cy="590465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9651188"/>
              </p:ext>
            </p:extLst>
          </p:nvPr>
        </p:nvGraphicFramePr>
        <p:xfrm>
          <a:off x="179512" y="764704"/>
          <a:ext cx="4262433" cy="1158240"/>
        </p:xfrm>
        <a:graphic>
          <a:graphicData uri="http://schemas.openxmlformats.org/drawingml/2006/table">
            <a:tbl>
              <a:tblPr firstRow="1" bandRow="1"/>
              <a:tblGrid>
                <a:gridCol w="4262433"/>
              </a:tblGrid>
              <a:tr h="6439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по полному кругу организаций в 2019 году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в том числе не наблюдаемых прямым статистическим методом, составил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8 млрд. 818 млн. руб., 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на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49% или на 2 млрд. 908 млн. руб. больше 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показателя в 2018 году. 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6021288"/>
            <a:ext cx="177237" cy="12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6" descr="ÐÐ°ÑÑÐ¸Ð½ÐºÐ¸ Ð¿Ð¾ Ð·Ð°Ð¿ÑÐ¾ÑÑ investment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artisticCrisscrossEtching/>
                    </a14:imgEffect>
                    <a14:imgEffect>
                      <a14:brightnessContrast bright="3000" contrast="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792088" cy="654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bright="13000" contrast="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62547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3" name="Диаграмма 62"/>
          <p:cNvGraphicFramePr/>
          <p:nvPr/>
        </p:nvGraphicFramePr>
        <p:xfrm>
          <a:off x="4644008" y="1484784"/>
          <a:ext cx="449999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1349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6699FF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 bwMode="auto">
          <a:xfrm>
            <a:off x="8459416" y="1"/>
            <a:ext cx="684584" cy="692696"/>
          </a:xfrm>
          <a:prstGeom prst="parallelogram">
            <a:avLst/>
          </a:prstGeom>
          <a:solidFill>
            <a:schemeClr val="bg1">
              <a:lumMod val="75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0"/>
            <a:ext cx="8244916" cy="738664"/>
          </a:xfrm>
          <a:prstGeom prst="rect">
            <a:avLst/>
          </a:prstGeom>
          <a:solidFill>
            <a:schemeClr val="bg1">
              <a:alpha val="5098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Реализованные инвестиционные</a:t>
            </a:r>
          </a:p>
          <a:p>
            <a:pPr algn="ctr">
              <a:defRPr/>
            </a:pP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проекты в 2019 году</a:t>
            </a:r>
            <a:endParaRPr lang="ru-RU" sz="21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107504" y="0"/>
            <a:ext cx="0" cy="6926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755576" y="0"/>
            <a:ext cx="0" cy="6926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04056" cy="66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32442" y="1886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7504" y="836712"/>
          <a:ext cx="9036496" cy="5639079"/>
        </p:xfrm>
        <a:graphic>
          <a:graphicData uri="http://schemas.openxmlformats.org/drawingml/2006/table">
            <a:tbl>
              <a:tblPr/>
              <a:tblGrid>
                <a:gridCol w="7416825"/>
                <a:gridCol w="864096"/>
                <a:gridCol w="755575"/>
              </a:tblGrid>
              <a:tr h="239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проекта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Рабочие места, ед.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Койко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- места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latin typeface="Times New Roman"/>
                          <a:ea typeface="Calibri"/>
                          <a:cs typeface="Times New Roman"/>
                        </a:rPr>
                        <a:t>Санаторно-курортная и гостиничная сферы</a:t>
                      </a:r>
                      <a:r>
                        <a:rPr lang="ru-RU" sz="1150" b="0" dirty="0" smtClean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15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Строительство гостиницы на пр. Победы, 7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 Строительство гостиницы по ул. </a:t>
                      </a:r>
                      <a:r>
                        <a:rPr lang="ru-RU" sz="1150" dirty="0" err="1">
                          <a:latin typeface="Times New Roman"/>
                          <a:ea typeface="Calibri"/>
                          <a:cs typeface="Times New Roman"/>
                        </a:rPr>
                        <a:t>Седлогорская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, 84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 Реконструкция Отеля «</a:t>
                      </a:r>
                      <a:r>
                        <a:rPr lang="ru-RU" sz="1150" dirty="0" err="1">
                          <a:latin typeface="Times New Roman"/>
                          <a:ea typeface="Calibri"/>
                          <a:cs typeface="Times New Roman"/>
                        </a:rPr>
                        <a:t>Амира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 парк» по ул. Кольцова/Ермолова, 2/5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latin typeface="Times New Roman"/>
                          <a:ea typeface="Calibri"/>
                          <a:cs typeface="Times New Roman"/>
                        </a:rPr>
                        <a:t> Строительство многоквартирных жилых домов</a:t>
                      </a:r>
                      <a:r>
                        <a:rPr lang="ru-RU" sz="1150" b="0" dirty="0" smtClean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15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50" dirty="0" smtClean="0">
                          <a:latin typeface="Times New Roman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пр. Дзержинского, 30; по ул. Гоголя/Орлиной/Октябрьской, 49/19-21/88; по ул. Парковая;</a:t>
                      </a: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по ул. Марцинкевича, 96 а; по ул. Декабристов, 35 к; по ул. Чапаева, 30;</a:t>
                      </a: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по пр. Победы,39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latin typeface="Times New Roman"/>
                          <a:ea typeface="Calibri"/>
                          <a:cs typeface="Times New Roman"/>
                        </a:rPr>
                        <a:t>Торговля и сервис</a:t>
                      </a:r>
                      <a:r>
                        <a:rPr lang="ru-RU" sz="1150" b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:    </a:t>
                      </a:r>
                      <a:r>
                        <a:rPr lang="ru-RU" sz="1150" dirty="0" smtClean="0">
                          <a:latin typeface="Times New Roman"/>
                          <a:ea typeface="Calibri"/>
                          <a:cs typeface="Times New Roman"/>
                        </a:rPr>
                        <a:t>Строительство 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магазина по ул. Горького, 3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Реконструкция магазина (лит. «Е») по ул. Губина,12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 Строительство магазина по ул. Калинина, 18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Реконструкция магазина «Детский мир» по ул. Горького, 15 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Строительство магазина по пр. Победы, 124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Строительство магазина, ул. </a:t>
                      </a:r>
                      <a:r>
                        <a:rPr lang="ru-RU" sz="1150" dirty="0" err="1">
                          <a:latin typeface="Times New Roman"/>
                          <a:ea typeface="Calibri"/>
                          <a:cs typeface="Times New Roman"/>
                        </a:rPr>
                        <a:t>Римгорская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, 25а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Реконструкция части здания под размещение магазина «Пятерочка» по ул. Куйбышева, 51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Строительство производственно-складских помещений по ул. Чапаева/Фоменко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Строительство магазина «</a:t>
                      </a:r>
                      <a:r>
                        <a:rPr lang="ru-RU" sz="1150" dirty="0" err="1">
                          <a:latin typeface="Times New Roman"/>
                          <a:ea typeface="Calibri"/>
                          <a:cs typeface="Times New Roman"/>
                        </a:rPr>
                        <a:t>Эко-маркет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 Фрукт плюс» по ул. </a:t>
                      </a:r>
                      <a:r>
                        <a:rPr lang="ru-RU" sz="1150" dirty="0" err="1">
                          <a:latin typeface="Times New Roman"/>
                          <a:ea typeface="Calibri"/>
                          <a:cs typeface="Times New Roman"/>
                        </a:rPr>
                        <a:t>Умара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 Алиева, 56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Строительство </a:t>
                      </a:r>
                      <a:r>
                        <a:rPr lang="ru-RU" sz="1150" dirty="0" err="1">
                          <a:latin typeface="Times New Roman"/>
                          <a:ea typeface="Calibri"/>
                          <a:cs typeface="Times New Roman"/>
                        </a:rPr>
                        <a:t>автомойки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 по ул. Жмакина, 49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Реконструкция складских помещений по ул. Промышленная, 4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Строительство магазина по ул. 40 лет Октября, 89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Строительство магазина по ул. Главная/пер. Зеркальный, 31/1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Строительство магазина по ул. Красивая, 48а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Строительство магазина по ул. </a:t>
                      </a:r>
                      <a:r>
                        <a:rPr lang="ru-RU" sz="1150" dirty="0" err="1">
                          <a:latin typeface="Times New Roman"/>
                          <a:ea typeface="Calibri"/>
                          <a:cs typeface="Times New Roman"/>
                        </a:rPr>
                        <a:t>Умара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 Алиева, 69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Строительство ресторана «Комбинат» по пр. Первомайскому, 23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Реконструкция нежилого здания под магазин по ул. Куйбышева, 51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latin typeface="Times New Roman"/>
                          <a:ea typeface="Calibri"/>
                          <a:cs typeface="Times New Roman"/>
                        </a:rPr>
                        <a:t>Благоустройство общественных территорий в г. Кисловодске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: ул. </a:t>
                      </a:r>
                      <a:r>
                        <a:rPr lang="ru-RU" sz="1150" dirty="0" smtClean="0">
                          <a:latin typeface="Times New Roman"/>
                          <a:ea typeface="Calibri"/>
                          <a:cs typeface="Times New Roman"/>
                        </a:rPr>
                        <a:t>А. Реброва (Коминтерна),</a:t>
                      </a:r>
                      <a:endParaRPr lang="ru-RU" sz="1150" baseline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ул</a:t>
                      </a:r>
                      <a:r>
                        <a:rPr lang="ru-RU" sz="1150" dirty="0" smtClean="0">
                          <a:latin typeface="Times New Roman"/>
                          <a:ea typeface="Calibri"/>
                          <a:cs typeface="Times New Roman"/>
                        </a:rPr>
                        <a:t>. Э.Ходжаева</a:t>
                      </a:r>
                      <a:r>
                        <a:rPr lang="ru-RU" sz="115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50" dirty="0" smtClean="0">
                          <a:latin typeface="Times New Roman"/>
                          <a:ea typeface="Calibri"/>
                          <a:cs typeface="Times New Roman"/>
                        </a:rPr>
                        <a:t>Урицкого),  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сквер у памятника Д.И. </a:t>
                      </a:r>
                      <a:r>
                        <a:rPr lang="ru-RU" sz="1150" dirty="0" smtClean="0">
                          <a:latin typeface="Times New Roman"/>
                          <a:ea typeface="Calibri"/>
                          <a:cs typeface="Times New Roman"/>
                        </a:rPr>
                        <a:t>Тюленеву, 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сквер у памятника Ксении </a:t>
                      </a:r>
                      <a:r>
                        <a:rPr lang="ru-RU" sz="1150" dirty="0" smtClean="0">
                          <a:latin typeface="Times New Roman"/>
                          <a:ea typeface="Calibri"/>
                          <a:cs typeface="Times New Roman"/>
                        </a:rPr>
                        <a:t>Ге.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latin typeface="Times New Roman"/>
                          <a:ea typeface="Calibri"/>
                          <a:cs typeface="Times New Roman"/>
                        </a:rPr>
                        <a:t>Физическая культура и спорт</a:t>
                      </a:r>
                      <a:r>
                        <a:rPr lang="ru-RU" sz="115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150" dirty="0" smtClean="0">
                          <a:latin typeface="Times New Roman"/>
                          <a:ea typeface="Calibri"/>
                          <a:cs typeface="Times New Roman"/>
                        </a:rPr>
                        <a:t>Создание 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многофункциональных спортивных площадок на территории </a:t>
                      </a:r>
                      <a:endParaRPr lang="ru-RU" sz="115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latin typeface="Times New Roman"/>
                          <a:ea typeface="Calibri"/>
                          <a:cs typeface="Times New Roman"/>
                        </a:rPr>
                        <a:t>города-курорта </a:t>
                      </a:r>
                      <a:r>
                        <a:rPr lang="ru-RU" sz="1150" dirty="0">
                          <a:latin typeface="Times New Roman"/>
                          <a:ea typeface="Calibri"/>
                          <a:cs typeface="Times New Roman"/>
                        </a:rPr>
                        <a:t>Кисловодска (14 объектов)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603" marR="35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Pictures\abstract-colorful-triangle-background-wallpaper-vector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656"/>
            <a:ext cx="5220072" cy="6525344"/>
          </a:xfrm>
          <a:prstGeom prst="rect">
            <a:avLst/>
          </a:prstGeom>
          <a:noFill/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79388" y="2708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124" y="1343075"/>
            <a:ext cx="355539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44824"/>
            <a:ext cx="224665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2"/>
          <p:cNvSpPr txBox="1">
            <a:spLocks noChangeArrowheads="1"/>
          </p:cNvSpPr>
          <p:nvPr/>
        </p:nvSpPr>
        <p:spPr bwMode="auto">
          <a:xfrm>
            <a:off x="179512" y="2420888"/>
            <a:ext cx="41764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2900" dirty="0" smtClean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71173"/>
            <a:ext cx="1368152" cy="193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 bwMode="auto">
          <a:xfrm flipV="1">
            <a:off x="251520" y="2852936"/>
            <a:ext cx="0" cy="14401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 flipV="1">
            <a:off x="179512" y="2852936"/>
            <a:ext cx="0" cy="14401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898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981</Words>
  <Application>Microsoft Office PowerPoint</Application>
  <PresentationFormat>Экран (4:3)</PresentationFormat>
  <Paragraphs>177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1_Тема Office</vt:lpstr>
      <vt:lpstr>4_Тема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GaliiSI</cp:lastModifiedBy>
  <cp:revision>56</cp:revision>
  <cp:lastPrinted>2020-04-15T07:39:46Z</cp:lastPrinted>
  <dcterms:created xsi:type="dcterms:W3CDTF">2020-04-07T06:00:04Z</dcterms:created>
  <dcterms:modified xsi:type="dcterms:W3CDTF">2020-04-15T13:41:40Z</dcterms:modified>
</cp:coreProperties>
</file>